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3"/>
    <p:sldId id="364" r:id="rId4"/>
    <p:sldId id="365" r:id="rId5"/>
    <p:sldId id="369" r:id="rId6"/>
    <p:sldId id="366" r:id="rId7"/>
    <p:sldId id="375" r:id="rId8"/>
    <p:sldId id="376" r:id="rId9"/>
    <p:sldId id="379" r:id="rId10"/>
    <p:sldId id="446" r:id="rId11"/>
    <p:sldId id="377" r:id="rId12"/>
    <p:sldId id="371" r:id="rId13"/>
    <p:sldId id="378" r:id="rId14"/>
    <p:sldId id="380" r:id="rId15"/>
    <p:sldId id="383" r:id="rId16"/>
    <p:sldId id="426" r:id="rId17"/>
    <p:sldId id="428" r:id="rId18"/>
    <p:sldId id="427" r:id="rId19"/>
    <p:sldId id="429" r:id="rId20"/>
    <p:sldId id="430" r:id="rId21"/>
    <p:sldId id="470" r:id="rId22"/>
    <p:sldId id="370" r:id="rId23"/>
    <p:sldId id="467" r:id="rId24"/>
    <p:sldId id="442" r:id="rId25"/>
    <p:sldId id="472" r:id="rId26"/>
    <p:sldId id="445" r:id="rId27"/>
    <p:sldId id="372" r:id="rId28"/>
    <p:sldId id="471" r:id="rId29"/>
    <p:sldId id="268" r:id="rId30"/>
    <p:sldId id="436" r:id="rId31"/>
    <p:sldId id="431" r:id="rId32"/>
    <p:sldId id="469" r:id="rId33"/>
    <p:sldId id="473" r:id="rId34"/>
    <p:sldId id="299" r:id="rId35"/>
    <p:sldId id="362" r:id="rId36"/>
  </p:sldIdLst>
  <p:sldSz cx="11520170" cy="7198995"/>
  <p:notesSz cx="6858000" cy="9144000"/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gcongbai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63A"/>
    <a:srgbClr val="D2685E"/>
    <a:srgbClr val="8E8EB2"/>
    <a:srgbClr val="F3F0EC"/>
    <a:srgbClr val="2A3135"/>
    <a:srgbClr val="420A0A"/>
    <a:srgbClr val="851515"/>
    <a:srgbClr val="672727"/>
    <a:srgbClr val="461A1A"/>
    <a:srgbClr val="50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>
      <p:cViewPr varScale="1">
        <p:scale>
          <a:sx n="106" d="100"/>
          <a:sy n="106" d="100"/>
        </p:scale>
        <p:origin x="5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41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1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1A0E9-9F85-4466-91EC-B9D1A5CDE4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4AE4-53D1-4F2B-BA35-167C432B23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D8964-C77F-4CB7-9F84-7EB7D31F21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77A81-A92E-49D7-A0D9-5EAE52519B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00000" y="3021910"/>
            <a:ext cx="8640445" cy="927735"/>
          </a:xfrm>
        </p:spPr>
        <p:txBody>
          <a:bodyPr lIns="90000" anchor="t">
            <a:norm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1"/>
                </a:solidFill>
                <a:latin typeface="MiSans Demibold" charset="-122"/>
                <a:ea typeface="MiSans Demibold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900000" y="2373160"/>
            <a:ext cx="8640366" cy="576000"/>
          </a:xfrm>
          <a:prstGeom prst="rect">
            <a:avLst/>
          </a:prstGeom>
        </p:spPr>
        <p:txBody>
          <a:bodyPr lIns="90000"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MiSans Normal" charset="-122"/>
                <a:ea typeface="MiSans Normal" charset="-122"/>
              </a:defRPr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900000" y="6177253"/>
            <a:ext cx="2592110" cy="383297"/>
          </a:xfrm>
        </p:spPr>
        <p:txBody>
          <a:bodyPr lIns="90000"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fld id="{86F49568-C05D-465E-8327-DF205A04034D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922586" y="6177252"/>
            <a:ext cx="2592110" cy="383297"/>
          </a:xfrm>
        </p:spPr>
        <p:txBody>
          <a:bodyPr/>
          <a:lstStyle>
            <a:lvl1pPr>
              <a:defRPr>
                <a:solidFill>
                  <a:srgbClr val="5E6263"/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 dirty="0"/>
              <a:t>AOSCC 2024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00000" y="4895666"/>
            <a:ext cx="3877310" cy="504190"/>
          </a:xfrm>
          <a:prstGeom prst="rect">
            <a:avLst/>
          </a:prstGeom>
        </p:spPr>
        <p:txBody>
          <a:bodyPr lIns="90000" anchor="ctr">
            <a:no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sp>
        <p:nvSpPr>
          <p:cNvPr id="25" name="文本占位符 1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00000" y="5515902"/>
            <a:ext cx="3877310" cy="504190"/>
          </a:xfrm>
          <a:prstGeom prst="rect">
            <a:avLst/>
          </a:prstGeom>
        </p:spPr>
        <p:txBody>
          <a:bodyPr lIns="90000" anchor="ctr">
            <a:normAutofit/>
          </a:bodyPr>
          <a:lstStyle>
            <a:lvl1pPr marL="36195" indent="0" algn="l">
              <a:buClr>
                <a:srgbClr val="198BD7"/>
              </a:buClr>
              <a:buFont typeface="Arial" panose="02080604020202020204" pitchFamily="34" charset="0"/>
              <a:buNone/>
              <a:defRPr sz="2400">
                <a:solidFill>
                  <a:srgbClr val="5E6263"/>
                </a:solidFill>
                <a:latin typeface="MiSans Medium" charset="-122"/>
                <a:ea typeface="MiSans Medium" charset="-122"/>
              </a:defRPr>
            </a:lvl1pPr>
          </a:lstStyle>
          <a:p>
            <a:pPr lvl="0"/>
            <a:r>
              <a:rPr lang="zh-CN" altLang="en-US" dirty="0"/>
              <a:t>单击此处添加演讲者</a:t>
            </a:r>
            <a:endParaRPr lang="zh-CN" altLang="en-US" dirty="0"/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900000" y="2913491"/>
            <a:ext cx="863728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 userDrawn="1"/>
        </p:nvGrpSpPr>
        <p:grpSpPr>
          <a:xfrm>
            <a:off x="900000" y="1257632"/>
            <a:ext cx="9081135" cy="720090"/>
            <a:chOff x="2053087" y="1201546"/>
            <a:chExt cx="8315564" cy="720000"/>
          </a:xfrm>
        </p:grpSpPr>
        <p:sp>
          <p:nvSpPr>
            <p:cNvPr id="15" name="文本框 14"/>
            <p:cNvSpPr txBox="1"/>
            <p:nvPr userDrawn="1"/>
          </p:nvSpPr>
          <p:spPr>
            <a:xfrm>
              <a:off x="2053087" y="1201546"/>
              <a:ext cx="3167575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4000" dirty="0">
                  <a:solidFill>
                    <a:schemeClr val="tx1"/>
                  </a:solidFill>
                  <a:latin typeface="MiSans Medium" charset="-122"/>
                  <a:ea typeface="MiSans Medium" charset="-122"/>
                  <a:cs typeface="Open Sans" pitchFamily="2" charset="0"/>
                </a:rPr>
                <a:t>安同校园行</a:t>
              </a:r>
              <a:endParaRPr lang="zh-CN" altLang="en-US" sz="4000" dirty="0">
                <a:solidFill>
                  <a:schemeClr val="tx1"/>
                </a:solidFill>
                <a:latin typeface="MiSans Medium" charset="-122"/>
                <a:ea typeface="MiSans Medium" charset="-122"/>
                <a:cs typeface="Open Sans" pitchFamily="2" charset="0"/>
              </a:endParaRPr>
            </a:p>
          </p:txBody>
        </p:sp>
        <p:cxnSp>
          <p:nvCxnSpPr>
            <p:cNvPr id="31" name="直接连接符 30"/>
            <p:cNvCxnSpPr/>
            <p:nvPr userDrawn="1"/>
          </p:nvCxnSpPr>
          <p:spPr>
            <a:xfrm>
              <a:off x="4713442" y="1251322"/>
              <a:ext cx="0" cy="576000"/>
            </a:xfrm>
            <a:prstGeom prst="line">
              <a:avLst/>
            </a:prstGeom>
            <a:ln w="25400">
              <a:solidFill>
                <a:srgbClr val="CA46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 userDrawn="1"/>
          </p:nvSpPr>
          <p:spPr>
            <a:xfrm>
              <a:off x="4856341" y="1201546"/>
              <a:ext cx="5512310" cy="72000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zh-CN" altLang="en-US" sz="3800" dirty="0">
                  <a:solidFill>
                    <a:srgbClr val="CA463A"/>
                  </a:solidFill>
                  <a:latin typeface="MiSans Medium" charset="-122"/>
                  <a:ea typeface="MiSans Medium" charset="-122"/>
                </a:rPr>
                <a:t>河海大学</a:t>
              </a:r>
              <a:endParaRPr lang="zh-CN" altLang="en-US" sz="3800" dirty="0">
                <a:solidFill>
                  <a:srgbClr val="CA463A"/>
                </a:solidFill>
                <a:latin typeface="MiSans Medium" charset="-122"/>
                <a:ea typeface="MiSans Medium" charset="-122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00" y="719999"/>
            <a:ext cx="9612852" cy="7920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>
            <a:noAutofit/>
          </a:bodyPr>
          <a:lstStyle>
            <a:lvl1pPr marL="431800" indent="-360045">
              <a:lnSpc>
                <a:spcPct val="120000"/>
              </a:lnSpc>
              <a:defRPr sz="2800"/>
            </a:lvl1pPr>
            <a:lvl2pPr marL="899795" indent="-360045">
              <a:lnSpc>
                <a:spcPct val="120000"/>
              </a:lnSpc>
              <a:defRPr sz="2400"/>
            </a:lvl2pPr>
            <a:lvl3pPr marL="1259840">
              <a:lnSpc>
                <a:spcPct val="120000"/>
              </a:lnSpc>
              <a:defRPr sz="2000"/>
            </a:lvl3pPr>
            <a:lvl4pPr>
              <a:lnSpc>
                <a:spcPct val="120000"/>
              </a:lnSpc>
              <a:defRPr sz="1800"/>
            </a:lvl4pPr>
            <a:lvl5pPr>
              <a:lnSpc>
                <a:spcPct val="120000"/>
              </a:lnSpc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000" y="1800000"/>
            <a:ext cx="4896207" cy="4567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 userDrawn="1"/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504382" y="1007368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“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368478" y="1206607"/>
            <a:ext cx="5111846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6266630" y="4472386"/>
            <a:ext cx="8640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300" dirty="0">
                <a:solidFill>
                  <a:srgbClr val="CA463A"/>
                </a:solidFill>
                <a:latin typeface="MiSans Demibold" charset="-122"/>
                <a:ea typeface="MiSans Demibold" charset="-122"/>
                <a:cs typeface="MiSans Demibold" charset="-122"/>
              </a:rPr>
              <a:t>”</a:t>
            </a:r>
            <a:endParaRPr lang="zh-CN" altLang="en-US" sz="17300" dirty="0">
              <a:solidFill>
                <a:srgbClr val="CA463A"/>
              </a:solidFill>
              <a:latin typeface="MiSans Demibold" charset="-122"/>
              <a:ea typeface="MiSans Demibold" charset="-122"/>
              <a:cs typeface="MiSans Demibold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789555" y="1223392"/>
            <a:ext cx="5615902" cy="4103761"/>
          </a:xfrm>
        </p:spPr>
        <p:txBody>
          <a:bodyPr anchor="ctr">
            <a:normAutofit/>
          </a:bodyPr>
          <a:lstStyle>
            <a:lvl1pPr marL="71755" indent="0">
              <a:buNone/>
              <a:defRPr sz="4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000" y="720000"/>
            <a:ext cx="9612000" cy="79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3804" y="6635743"/>
            <a:ext cx="259211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fld id="{3C8BA057-24B4-4F7D-8797-4FCDAD2FC51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5439" y="6635743"/>
            <a:ext cx="3888165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iSans" charset="-122"/>
                <a:ea typeface="MiSans" charset="-122"/>
              </a:defRPr>
            </a:lvl1pPr>
          </a:lstStyle>
          <a:p>
            <a:r>
              <a:rPr lang="en-US" altLang="zh-CN"/>
              <a:t>AOSCC 2024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"/>
          </p:nvPr>
        </p:nvSpPr>
        <p:spPr>
          <a:xfrm>
            <a:off x="900000" y="1800000"/>
            <a:ext cx="80640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47676" y="720000"/>
            <a:ext cx="72000" cy="792000"/>
          </a:xfrm>
          <a:prstGeom prst="rect">
            <a:avLst/>
          </a:prstGeom>
          <a:solidFill>
            <a:srgbClr val="CA46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latin typeface="MiSans Demibold" charset="-122"/>
          <a:ea typeface="MiSans Demibold" charset="-122"/>
          <a:cs typeface="+mj-cs"/>
        </a:defRPr>
      </a:lvl1pPr>
    </p:titleStyle>
    <p:bodyStyle>
      <a:lvl1pPr marL="431800" indent="-360045" algn="l" defTabSz="864235" rtl="0" eaLnBrk="1" latinLnBrk="0" hangingPunct="1">
        <a:lnSpc>
          <a:spcPct val="120000"/>
        </a:lnSpc>
        <a:spcBef>
          <a:spcPts val="945"/>
        </a:spcBef>
        <a:buFont typeface="Arial" panose="02080604020202020204" pitchFamily="34" charset="0"/>
        <a:buChar char="•"/>
        <a:defRPr sz="2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1pPr>
      <a:lvl2pPr marL="899795" indent="-360045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2pPr>
      <a:lvl3pPr marL="1259840" indent="-28829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3pPr>
      <a:lvl4pPr marL="15119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4pPr>
      <a:lvl5pPr marL="1943735" indent="-215900" algn="l" defTabSz="864235" rtl="0" eaLnBrk="1" latinLnBrk="0" hangingPunct="1">
        <a:lnSpc>
          <a:spcPct val="120000"/>
        </a:lnSpc>
        <a:spcBef>
          <a:spcPts val="470"/>
        </a:spcBef>
        <a:buFont typeface="Arial" panose="0208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MiSans Medium" charset="-122"/>
          <a:ea typeface="MiSans Medium" charset="-122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ts val="470"/>
        </a:spcBef>
        <a:buFont typeface="Arial" panose="0208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31.png"/><Relationship Id="rId12" Type="http://schemas.openxmlformats.org/officeDocument/2006/relationships/image" Target="../media/image30.svg"/><Relationship Id="rId11" Type="http://schemas.openxmlformats.org/officeDocument/2006/relationships/image" Target="../media/image29.png"/><Relationship Id="rId10" Type="http://schemas.openxmlformats.org/officeDocument/2006/relationships/image" Target="../media/image28.sv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从社区角度看</a:t>
            </a:r>
            <a:br>
              <a:rPr lang="zh-CN" altLang="en-US"/>
            </a:br>
            <a:r>
              <a:rPr lang="zh-CN" altLang="en-US" sz="4400"/>
              <a:t>国产化系统软件生态现状</a:t>
            </a:r>
            <a:endParaRPr lang="zh-CN" altLang="en-US" sz="440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0000" lnSpcReduction="20000"/>
          </a:bodyPr>
          <a:p>
            <a:r>
              <a:rPr lang="zh-CN" altLang="en-US"/>
              <a:t>道阻且长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r>
              <a:rPr lang="zh-CN" altLang="en-US"/>
              <a:t>白铭骢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home/mingcongbai/文档/AOSC/Campus Events/20250315 - HHU/graphics/port-tiers.zh-cn.pngport-tiers.zh-cn"/>
          <p:cNvPicPr>
            <a:picLocks noChangeAspect="1"/>
          </p:cNvPicPr>
          <p:nvPr/>
        </p:nvPicPr>
        <p:blipFill>
          <a:blip r:embed="rId1"/>
          <a:srcRect t="6" b="6"/>
          <a:stretch>
            <a:fillRect/>
          </a:stretch>
        </p:blipFill>
        <p:spPr>
          <a:xfrm>
            <a:off x="-635" y="287020"/>
            <a:ext cx="11520170" cy="658241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 flipH="1">
            <a:off x="4967605" y="1649095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4967605" y="2804160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4967605" y="3959225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10008870" y="2801620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10008870" y="5111750"/>
            <a:ext cx="922020" cy="798195"/>
          </a:xfrm>
          <a:prstGeom prst="straightConnector1">
            <a:avLst/>
          </a:prstGeom>
          <a:ln w="152400">
            <a:solidFill>
              <a:srgbClr val="CA463A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35620" y="358775"/>
            <a:ext cx="2891790" cy="791845"/>
          </a:xfrm>
        </p:spPr>
        <p:txBody>
          <a:bodyPr anchor="t" anchorCtr="0">
            <a:normAutofit fontScale="90000"/>
          </a:bodyPr>
          <a:p>
            <a:r>
              <a:rPr lang="zh-CN" altLang="en-US" sz="3200"/>
              <a:t>安同</a:t>
            </a:r>
            <a:r>
              <a:rPr altLang="zh-CN" sz="1600"/>
              <a:t> </a:t>
            </a:r>
            <a:r>
              <a:rPr altLang="zh-CN" sz="3200"/>
              <a:t>OS</a:t>
            </a:r>
            <a:r>
              <a:rPr altLang="zh-CN" sz="1600"/>
              <a:t> </a:t>
            </a:r>
            <a:r>
              <a:rPr lang="zh-CN" altLang="en-US" sz="3200"/>
              <a:t>信创说</a:t>
            </a:r>
            <a:endParaRPr altLang="zh-CN" sz="3200"/>
          </a:p>
        </p:txBody>
      </p:sp>
      <p:pic>
        <p:nvPicPr>
          <p:cNvPr id="4" name="图片 3" descr="/home/mingcongbai/文档/AOSC/Campus Events/20250315 - HHU/graphics/itai-hardware-support.zh-cn.pngitai-hardware-support.zh-cn"/>
          <p:cNvPicPr>
            <a:picLocks noChangeAspect="1"/>
          </p:cNvPicPr>
          <p:nvPr/>
        </p:nvPicPr>
        <p:blipFill>
          <a:blip r:embed="rId1"/>
          <a:srcRect l="5" r="5"/>
          <a:stretch>
            <a:fillRect/>
          </a:stretch>
        </p:blipFill>
        <p:spPr>
          <a:xfrm>
            <a:off x="431165" y="287020"/>
            <a:ext cx="7708900" cy="6624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114665" y="963295"/>
            <a:ext cx="2757805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得力于社区贡献者的代码的贡献、资料整理和用户朋友们的反馈和建议，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乃至厂商人员的直接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支持，安同</a:t>
            </a:r>
            <a:r>
              <a:rPr lang="en-US" altLang="zh-CN">
                <a:latin typeface="MiSans Medium" charset="-122"/>
                <a:ea typeface="MiSans Medium" charset="-122"/>
              </a:rPr>
              <a:t> OS </a:t>
            </a:r>
            <a:r>
              <a:rPr lang="zh-CN" altLang="en-US">
                <a:latin typeface="MiSans Medium" charset="-122"/>
                <a:ea typeface="MiSans Medium" charset="-122"/>
              </a:rPr>
              <a:t>支持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大量“信创硬件”且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为其实现良好</a:t>
            </a:r>
            <a:br>
              <a:rPr lang="zh-CN" altLang="en-US">
                <a:latin typeface="MiSans Medium" charset="-122"/>
                <a:ea typeface="MiSans Medium" charset="-122"/>
              </a:rPr>
            </a:br>
            <a:r>
              <a:rPr lang="zh-CN" altLang="en-US">
                <a:latin typeface="MiSans Medium" charset="-122"/>
                <a:ea typeface="MiSans Medium" charset="-122"/>
              </a:rPr>
              <a:t>使用体验</a:t>
            </a:r>
            <a:endParaRPr lang="zh-CN" altLang="en-US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20240518_183236_edit_242252078569804"/>
          <p:cNvPicPr>
            <a:picLocks noChangeAspect="1"/>
          </p:cNvPicPr>
          <p:nvPr/>
        </p:nvPicPr>
        <p:blipFill>
          <a:blip r:embed="rId1"/>
          <a:srcRect t="15681"/>
          <a:stretch>
            <a:fillRect/>
          </a:stretch>
        </p:blipFill>
        <p:spPr>
          <a:xfrm>
            <a:off x="143510" y="1007745"/>
            <a:ext cx="7941945" cy="5022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57210" y="1004570"/>
            <a:ext cx="2891790" cy="791845"/>
          </a:xfrm>
        </p:spPr>
        <p:txBody>
          <a:bodyPr anchor="t" anchorCtr="0">
            <a:normAutofit/>
          </a:bodyPr>
          <a:p>
            <a:r>
              <a:rPr lang="zh-CN" altLang="en-US" sz="3200"/>
              <a:t>龙芯</a:t>
            </a:r>
            <a:r>
              <a:rPr altLang="zh-CN" sz="3200"/>
              <a:t> 3A6000</a:t>
            </a:r>
            <a:endParaRPr altLang="zh-CN" sz="3200"/>
          </a:p>
        </p:txBody>
      </p:sp>
      <p:sp>
        <p:nvSpPr>
          <p:cNvPr id="5" name="文本框 4"/>
          <p:cNvSpPr txBox="1"/>
          <p:nvPr/>
        </p:nvSpPr>
        <p:spPr>
          <a:xfrm>
            <a:off x="8136255" y="1609090"/>
            <a:ext cx="2757805" cy="1914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>
                <a:latin typeface="MiSans Medium" charset="-122"/>
                <a:ea typeface="MiSans Medium" charset="-122"/>
              </a:rPr>
              <a:t>我的业余工作伴侣</a:t>
            </a:r>
            <a:br>
              <a:rPr lang="zh-CN">
                <a:latin typeface="MiSans Medium" charset="-122"/>
                <a:ea typeface="MiSans Medium" charset="-122"/>
              </a:rPr>
            </a:br>
            <a:r>
              <a:rPr lang="en-US" altLang="zh-CN" sz="800">
                <a:latin typeface="MiSans Medium" charset="-122"/>
                <a:ea typeface="MiSans Medium" charset="-122"/>
              </a:rPr>
              <a:t> </a:t>
            </a:r>
            <a:br>
              <a:rPr lang="zh-CN">
                <a:latin typeface="MiSans Medium" charset="-122"/>
                <a:ea typeface="MiSans Medium" charset="-122"/>
              </a:rPr>
            </a:br>
            <a:r>
              <a:rPr lang="zh-CN">
                <a:latin typeface="MiSans Medium" charset="-122"/>
                <a:ea typeface="MiSans Medium" charset="-122"/>
              </a:rPr>
              <a:t>便宜好使还省电，</a:t>
            </a:r>
            <a:endParaRPr lang="zh-CN">
              <a:latin typeface="MiSans Medium" charset="-122"/>
              <a:ea typeface="MiSans Medium" charset="-122"/>
            </a:endParaRPr>
          </a:p>
          <a:p>
            <a:pPr>
              <a:lnSpc>
                <a:spcPct val="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latin typeface="MiSans Medium" charset="-122"/>
                <a:ea typeface="MiSans Medium" charset="-122"/>
                <a:sym typeface="+mn-ea"/>
              </a:rPr>
              <a:t>       </a:t>
            </a:r>
            <a:r>
              <a:rPr lang="en-US" altLang="zh-CN" sz="800">
                <a:latin typeface="MiSans Medium" charset="-122"/>
                <a:ea typeface="MiSans Medium" charset="-122"/>
                <a:sym typeface="+mn-ea"/>
              </a:rPr>
              <a:t>(7A2000)</a:t>
            </a:r>
            <a:endParaRPr lang="zh-CN">
              <a:latin typeface="MiSans Medium" charset="-122"/>
              <a:ea typeface="MiSans Medium" charset="-122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>
                <a:latin typeface="MiSans Medium" charset="-122"/>
                <a:ea typeface="MiSans Medium" charset="-122"/>
              </a:rPr>
              <a:t>就是</a:t>
            </a:r>
            <a:r>
              <a:rPr lang="zh-CN" altLang="en-US">
                <a:latin typeface="MiSans Medium" charset="-122"/>
                <a:ea typeface="MiSans Medium" charset="-122"/>
              </a:rPr>
              <a:t>琦艾闹别扭！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20241213_1758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7520" y="3527425"/>
            <a:ext cx="4418330" cy="3314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IMG_20241213_175848"/>
          <p:cNvPicPr>
            <a:picLocks noChangeAspect="1"/>
          </p:cNvPicPr>
          <p:nvPr/>
        </p:nvPicPr>
        <p:blipFill>
          <a:blip r:embed="rId2">
            <a:lum bright="24000" contrast="12000"/>
          </a:blip>
          <a:srcRect l="3744" t="8997" r="8481" b="4984"/>
          <a:stretch>
            <a:fillRect/>
          </a:stretch>
        </p:blipFill>
        <p:spPr>
          <a:xfrm>
            <a:off x="274955" y="358140"/>
            <a:ext cx="7047230" cy="5179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7632065" y="358775"/>
            <a:ext cx="2891790" cy="791845"/>
          </a:xfrm>
        </p:spPr>
        <p:txBody>
          <a:bodyPr anchor="t" anchorCtr="0">
            <a:normAutofit/>
          </a:bodyPr>
          <a:p>
            <a:r>
              <a:rPr lang="zh-CN" altLang="en-US" sz="3200"/>
              <a:t>不够城市化？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7611110" y="963295"/>
            <a:ext cx="3088005" cy="1444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来点</a:t>
            </a:r>
            <a:r>
              <a:rPr lang="en-US" altLang="zh-CN">
                <a:latin typeface="MiSans Medium" charset="-122"/>
                <a:ea typeface="MiSans Medium" charset="-122"/>
              </a:rPr>
              <a:t> MIPS </a:t>
            </a:r>
            <a:r>
              <a:rPr lang="zh-CN" altLang="en-US">
                <a:latin typeface="MiSans Medium" charset="-122"/>
                <a:ea typeface="MiSans Medium" charset="-122"/>
              </a:rPr>
              <a:t>续命大法！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800">
                <a:latin typeface="MiSans Medium" charset="-122"/>
                <a:ea typeface="MiSans Medium" charset="-122"/>
              </a:rPr>
              <a:t> 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运行最新</a:t>
            </a:r>
            <a:r>
              <a:rPr lang="en-US" altLang="zh-CN">
                <a:latin typeface="MiSans Medium" charset="-122"/>
                <a:ea typeface="MiSans Medium" charset="-122"/>
              </a:rPr>
              <a:t> GCC</a:t>
            </a:r>
            <a:r>
              <a:rPr lang="zh-CN" altLang="en-US">
                <a:latin typeface="MiSans Medium" charset="-122"/>
                <a:ea typeface="MiSans Medium" charset="-122"/>
              </a:rPr>
              <a:t>、</a:t>
            </a:r>
            <a:r>
              <a:rPr lang="en-US" altLang="zh-CN">
                <a:latin typeface="MiSans Medium" charset="-122"/>
                <a:ea typeface="MiSans Medium" charset="-122"/>
              </a:rPr>
              <a:t>glibc </a:t>
            </a:r>
            <a:r>
              <a:rPr lang="zh-CN" altLang="en-US">
                <a:latin typeface="MiSans Medium" charset="-122"/>
                <a:ea typeface="MiSans Medium" charset="-122"/>
              </a:rPr>
              <a:t>及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最新稳定分支内核的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龙芯</a:t>
            </a:r>
            <a:r>
              <a:rPr lang="en-US" altLang="zh-CN">
                <a:latin typeface="MiSans Medium" charset="-122"/>
                <a:ea typeface="MiSans Medium" charset="-122"/>
              </a:rPr>
              <a:t> 3A2000</a:t>
            </a:r>
            <a:r>
              <a:rPr lang="zh-CN" altLang="en-US">
                <a:latin typeface="MiSans Medium" charset="-122"/>
                <a:ea typeface="MiSans Medium" charset="-122"/>
              </a:rPr>
              <a:t>！</a:t>
            </a:r>
            <a:endParaRPr lang="zh-CN" altLang="en-US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215265" y="5327650"/>
            <a:ext cx="2891790" cy="791845"/>
          </a:xfrm>
        </p:spPr>
        <p:txBody>
          <a:bodyPr anchor="t" anchorCtr="0">
            <a:normAutofit/>
          </a:bodyPr>
          <a:p>
            <a:r>
              <a:rPr lang="zh-CN" altLang="en-US" sz="3200"/>
              <a:t>高岭之花？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215900" y="5832475"/>
            <a:ext cx="619125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>
                <a:latin typeface="MiSans Medium" charset="-122"/>
                <a:ea typeface="MiSans Medium" charset="-122"/>
              </a:rPr>
              <a:t>鲲鹏</a:t>
            </a:r>
            <a:r>
              <a:rPr lang="en-US" altLang="zh-CN">
                <a:latin typeface="MiSans Medium" charset="-122"/>
                <a:ea typeface="MiSans Medium" charset="-122"/>
              </a:rPr>
              <a:t> 920 </a:t>
            </a:r>
            <a:r>
              <a:rPr lang="zh-CN" altLang="en-US">
                <a:latin typeface="MiSans Medium" charset="-122"/>
                <a:ea typeface="MiSans Medium" charset="-122"/>
              </a:rPr>
              <a:t>虽不便宜，但性能令人难以抗拒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图中的</a:t>
            </a:r>
            <a:r>
              <a:rPr lang="en-US" altLang="zh-CN">
                <a:latin typeface="MiSans Medium" charset="-122"/>
                <a:ea typeface="MiSans Medium" charset="-122"/>
              </a:rPr>
              <a:t> 64 </a:t>
            </a:r>
            <a:r>
              <a:rPr lang="zh-CN" altLang="en-US">
                <a:latin typeface="MiSans Medium" charset="-122"/>
                <a:ea typeface="MiSans Medium" charset="-122"/>
              </a:rPr>
              <a:t>核鲲鹏</a:t>
            </a:r>
            <a:r>
              <a:rPr lang="en-US" altLang="zh-CN">
                <a:latin typeface="MiSans Medium" charset="-122"/>
                <a:ea typeface="MiSans Medium" charset="-122"/>
              </a:rPr>
              <a:t> 920 </a:t>
            </a:r>
            <a:r>
              <a:rPr lang="zh-CN" altLang="en-US">
                <a:latin typeface="MiSans Medium" charset="-122"/>
                <a:ea typeface="MiSans Medium" charset="-122"/>
              </a:rPr>
              <a:t>依然雄踞我社</a:t>
            </a:r>
            <a:r>
              <a:rPr lang="en-US" altLang="zh-CN">
                <a:latin typeface="MiSans Medium" charset="-122"/>
                <a:ea typeface="MiSans Medium" charset="-122"/>
              </a:rPr>
              <a:t> AArch64 </a:t>
            </a:r>
            <a:r>
              <a:rPr lang="zh-CN" altLang="en-US">
                <a:latin typeface="MiSans Medium" charset="-122"/>
                <a:ea typeface="MiSans Medium" charset="-122"/>
              </a:rPr>
              <a:t>编译服务器性能榜首</a:t>
            </a:r>
            <a:r>
              <a:rPr lang="en-US" altLang="zh-CN">
                <a:latin typeface="MiSans Medium" charset="-122"/>
                <a:ea typeface="MiSans Medium" charset="-122"/>
              </a:rPr>
              <a:t> (buildbot-benchmark)</a:t>
            </a:r>
            <a:endParaRPr lang="en-US" altLang="zh-CN">
              <a:latin typeface="MiSans Medium" charset="-122"/>
              <a:ea typeface="MiSans Medium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286385"/>
            <a:ext cx="8893810" cy="4891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kp9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585" y="3598545"/>
            <a:ext cx="4361180" cy="327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7121525" y="429260"/>
            <a:ext cx="2891790" cy="791845"/>
          </a:xfrm>
        </p:spPr>
        <p:txBody>
          <a:bodyPr anchor="t" anchorCtr="0">
            <a:normAutofit/>
          </a:bodyPr>
          <a:p>
            <a:r>
              <a:rPr lang="zh-CN" altLang="en-US" sz="3200"/>
              <a:t>胖胖的很可爱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7122160" y="934085"/>
            <a:ext cx="3495675" cy="1444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>
                <a:latin typeface="MiSans Medium" charset="-122"/>
                <a:ea typeface="MiSans Medium" charset="-122"/>
              </a:rPr>
              <a:t>SG2042</a:t>
            </a:r>
            <a:r>
              <a:rPr lang="zh-CN" altLang="en-US">
                <a:latin typeface="MiSans Medium" charset="-122"/>
                <a:ea typeface="MiSans Medium" charset="-122"/>
              </a:rPr>
              <a:t>，超越</a:t>
            </a:r>
            <a:r>
              <a:rPr lang="en-US" altLang="zh-CN">
                <a:latin typeface="MiSans Medium" charset="-122"/>
                <a:ea typeface="MiSans Medium" charset="-122"/>
              </a:rPr>
              <a:t> QEMU </a:t>
            </a:r>
            <a:r>
              <a:rPr lang="zh-CN" altLang="en-US">
                <a:latin typeface="MiSans Medium" charset="-122"/>
                <a:ea typeface="MiSans Medium" charset="-122"/>
              </a:rPr>
              <a:t>用户态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模拟第一人</a:t>
            </a:r>
            <a:r>
              <a:rPr lang="en-US" altLang="zh-CN">
                <a:latin typeface="MiSans Medium" charset="-122"/>
                <a:ea typeface="MiSans Medium" charset="-122"/>
              </a:rPr>
              <a:t>…</a:t>
            </a:r>
            <a:endParaRPr lang="en-US" altLang="zh-CN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800">
                <a:latin typeface="MiSans Medium" charset="-122"/>
                <a:ea typeface="MiSans Medium" charset="-122"/>
              </a:rPr>
              <a:t> </a:t>
            </a:r>
            <a:endParaRPr lang="en-US" altLang="zh-CN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也令人对</a:t>
            </a:r>
            <a:r>
              <a:rPr lang="en-US" altLang="zh-CN">
                <a:latin typeface="MiSans Medium" charset="-122"/>
                <a:ea typeface="MiSans Medium" charset="-122"/>
              </a:rPr>
              <a:t> RISC-V </a:t>
            </a:r>
            <a:r>
              <a:rPr lang="zh-CN" altLang="en-US">
                <a:latin typeface="MiSans Medium" charset="-122"/>
                <a:ea typeface="MiSans Medium" charset="-122"/>
              </a:rPr>
              <a:t>单机性能的</a:t>
            </a:r>
            <a:endParaRPr lang="zh-CN" altLang="en-US">
              <a:latin typeface="MiSans Medium" charset="-122"/>
              <a:ea typeface="MiSans Medium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MiSans Medium" charset="-122"/>
                <a:ea typeface="MiSans Medium" charset="-122"/>
              </a:rPr>
              <a:t>未来充满</a:t>
            </a:r>
            <a:r>
              <a:rPr lang="en-US" altLang="zh-CN">
                <a:latin typeface="MiSans Medium" charset="-122"/>
                <a:ea typeface="MiSans Medium" charset="-122"/>
              </a:rPr>
              <a:t>… </a:t>
            </a:r>
            <a:r>
              <a:rPr lang="zh-CN" altLang="en-US">
                <a:latin typeface="MiSans Medium" charset="-122"/>
                <a:ea typeface="MiSans Medium" charset="-122"/>
              </a:rPr>
              <a:t>迫切的希望</a:t>
            </a:r>
            <a:endParaRPr lang="zh-CN" altLang="en-US">
              <a:latin typeface="MiSans Medium" charset="-122"/>
              <a:ea typeface="MiSans Medium" charset="-122"/>
            </a:endParaRPr>
          </a:p>
        </p:txBody>
      </p:sp>
      <p:pic>
        <p:nvPicPr>
          <p:cNvPr id="6" name="图片 5" descr="SG2042 (CNX Software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675" y="443230"/>
            <a:ext cx="6447155" cy="6352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为何“信创”？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理由是多样和主观的！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爱玩硬件、研究微架构、移植练手、民族情节</a:t>
            </a:r>
            <a:r>
              <a:rPr lang="en-US" altLang="zh-CN"/>
              <a:t>…</a:t>
            </a:r>
            <a:endParaRPr lang="en-US" altLang="zh-CN"/>
          </a:p>
          <a:p>
            <a:pPr lvl="0">
              <a:lnSpc>
                <a:spcPct val="110000"/>
              </a:lnSpc>
            </a:pPr>
            <a:r>
              <a:rPr lang="zh-CN" altLang="en-US"/>
              <a:t>从“客观”上说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国产硬件逐渐变得触手可及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信创厂商（如龙芯和一众</a:t>
            </a:r>
            <a:r>
              <a:rPr lang="en-US" altLang="zh-CN"/>
              <a:t> RISC-V </a:t>
            </a:r>
            <a:r>
              <a:rPr lang="zh-CN" altLang="en-US"/>
              <a:t>厂商）正尝试</a:t>
            </a:r>
            <a:br>
              <a:rPr lang="zh-CN" altLang="en-US"/>
            </a:br>
            <a:r>
              <a:rPr lang="zh-CN" altLang="en-US"/>
              <a:t>或已开始推行社区友好策略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但回到“信创”的定义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社区乃至安同</a:t>
            </a:r>
            <a:r>
              <a:rPr lang="en-US" altLang="zh-CN"/>
              <a:t> OS </a:t>
            </a:r>
            <a:r>
              <a:rPr lang="zh-CN" altLang="en-US"/>
              <a:t>并不是什么所谓信创项目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我们的驱动力来自兴趣爱好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安同</a:t>
            </a:r>
            <a:r>
              <a:rPr altLang="zh-CN" sz="2220"/>
              <a:t> </a:t>
            </a:r>
            <a:r>
              <a:rPr altLang="zh-CN"/>
              <a:t>OS: </a:t>
            </a:r>
            <a:r>
              <a:rPr lang="zh-CN" altLang="en-US"/>
              <a:t>为何“信创”？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理由是多样和主观的！</a:t>
            </a:r>
            <a:endParaRPr lang="zh-CN" altLang="en-US"/>
          </a:p>
          <a:p>
            <a:pPr lvl="1"/>
            <a:r>
              <a:rPr lang="zh-CN" altLang="en-US"/>
              <a:t>爱玩硬件、研究微架构、移植练手、民族情节</a:t>
            </a:r>
            <a:r>
              <a:rPr lang="en-US" altLang="zh-CN"/>
              <a:t>…</a:t>
            </a:r>
            <a:endParaRPr lang="en-US" altLang="zh-CN"/>
          </a:p>
          <a:p>
            <a:pPr lvl="0"/>
            <a:r>
              <a:rPr lang="zh-CN" altLang="en-US"/>
              <a:t>从“客观”上说</a:t>
            </a:r>
            <a:endParaRPr lang="zh-CN" altLang="en-US"/>
          </a:p>
          <a:p>
            <a:pPr lvl="1"/>
            <a:r>
              <a:rPr lang="zh-CN" altLang="en-US"/>
              <a:t>国产硬件逐渐变得触手可及</a:t>
            </a:r>
            <a:endParaRPr lang="zh-CN" altLang="en-US"/>
          </a:p>
          <a:p>
            <a:pPr lvl="1"/>
            <a:r>
              <a:rPr lang="zh-CN" altLang="en-US"/>
              <a:t>信创厂商（如龙芯和一众</a:t>
            </a:r>
            <a:r>
              <a:rPr lang="en-US" altLang="zh-CN"/>
              <a:t> RISC-V </a:t>
            </a:r>
            <a:r>
              <a:rPr lang="zh-CN" altLang="en-US"/>
              <a:t>厂商）正尝试或已开始推行社区友好策略</a:t>
            </a:r>
            <a:endParaRPr lang="zh-CN" altLang="en-US"/>
          </a:p>
          <a:p>
            <a:pPr lvl="0"/>
            <a:r>
              <a:rPr lang="zh-CN" altLang="en-US"/>
              <a:t>但回到“信创”的定义</a:t>
            </a:r>
            <a:endParaRPr lang="zh-CN" altLang="en-US"/>
          </a:p>
          <a:p>
            <a:pPr lvl="1"/>
            <a:r>
              <a:rPr lang="zh-CN" altLang="en-US"/>
              <a:t>社区乃至安同</a:t>
            </a:r>
            <a:r>
              <a:rPr lang="en-US" altLang="zh-CN"/>
              <a:t> OS </a:t>
            </a:r>
            <a:r>
              <a:rPr lang="zh-CN" altLang="en-US"/>
              <a:t>并不是什么所谓信创项目</a:t>
            </a:r>
            <a:endParaRPr lang="zh-CN" altLang="en-US"/>
          </a:p>
          <a:p>
            <a:pPr lvl="1"/>
            <a:r>
              <a:rPr lang="zh-CN" altLang="en-US"/>
              <a:t>我们的驱动力来自兴趣爱好</a:t>
            </a: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009015" y="719455"/>
            <a:ext cx="8358505" cy="4369435"/>
          </a:xfrm>
          <a:prstGeom prst="rect">
            <a:avLst/>
          </a:prstGeom>
          <a:solidFill>
            <a:schemeClr val="bg1"/>
          </a:solidFill>
          <a:ln>
            <a:solidFill>
              <a:srgbClr val="8E8EB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360045" tIns="215900" rIns="360045" bIns="215900" rtlCol="0" anchor="t" anchorCtr="0"/>
          <a:p>
            <a:pPr algn="l"/>
            <a:r>
              <a:rPr lang="zh-CN" altLang="en-US" sz="2800">
                <a:solidFill>
                  <a:schemeClr val="tx1"/>
                </a:solidFill>
                <a:latin typeface="MiSans Semibold" charset="-122"/>
                <a:ea typeface="MiSans Semibold" charset="-122"/>
              </a:rPr>
              <a:t>少废话</a:t>
            </a:r>
            <a:endParaRPr lang="zh-CN" altLang="en-US">
              <a:solidFill>
                <a:schemeClr val="tx1"/>
              </a:solidFill>
              <a:latin typeface="MiSans" charset="-122"/>
              <a:ea typeface="MiSans" charset="-122"/>
            </a:endParaRPr>
          </a:p>
          <a:p>
            <a:pPr algn="l"/>
            <a:endParaRPr lang="zh-CN" altLang="en-US">
              <a:solidFill>
                <a:schemeClr val="tx1"/>
              </a:solidFill>
              <a:latin typeface="MiSans" charset="-122"/>
              <a:ea typeface="MiSans" charset="-122"/>
            </a:endParaRPr>
          </a:p>
          <a:p>
            <a:pPr algn="l"/>
            <a:r>
              <a:rPr lang="zh-CN" sz="2400">
                <a:solidFill>
                  <a:schemeClr val="tx1"/>
                </a:solidFill>
                <a:latin typeface="MiSans Medium" charset="-122"/>
                <a:ea typeface="MiSans Medium" charset="-122"/>
                <a:cs typeface="Source Code Pro Semibold" panose="020B0609030403020204" charset="0"/>
              </a:rPr>
              <a:t>你们这个系统，能原神启动吗？</a:t>
            </a:r>
            <a:endParaRPr 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endParaRPr 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MiSans Medium" charset="-122"/>
                <a:ea typeface="MiSans Medium" charset="-122"/>
                <a:cs typeface="Source Code Pro Semibold" panose="020B0609030403020204" charset="0"/>
              </a:rPr>
              <a:t>……</a:t>
            </a:r>
            <a:endParaRPr lang="en-US" alt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endParaRPr lang="en-US" alt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MiSans Medium" charset="-122"/>
                <a:ea typeface="MiSans Medium" charset="-122"/>
                <a:cs typeface="Source Code Pro Semibold" panose="020B0609030403020204" charset="0"/>
              </a:rPr>
              <a:t>……</a:t>
            </a:r>
            <a:endParaRPr lang="en-US" alt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endParaRPr lang="en-US" altLang="zh-CN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  <a:p>
            <a:pPr algn="l"/>
            <a:r>
              <a:rPr lang="zh-CN" altLang="en-US" sz="2400">
                <a:solidFill>
                  <a:schemeClr val="tx1"/>
                </a:solidFill>
                <a:latin typeface="MiSans Medium" charset="-122"/>
                <a:ea typeface="MiSans Medium" charset="-122"/>
                <a:cs typeface="Source Code Pro Semibold" panose="020B0609030403020204" charset="0"/>
              </a:rPr>
              <a:t>而且是在信创平台上！</a:t>
            </a:r>
            <a:endParaRPr lang="zh-CN" altLang="en-US" sz="2400">
              <a:solidFill>
                <a:schemeClr val="tx1"/>
              </a:solidFill>
              <a:latin typeface="MiSans Medium" charset="-122"/>
              <a:ea typeface="MiSans Medium" charset="-122"/>
              <a:cs typeface="Source Code Pro Semibold" panose="020B06090304030202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nit-loongson-genshi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6915"/>
            <a:ext cx="11520170" cy="64795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3510" y="142875"/>
            <a:ext cx="10643235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>
                <a:latin typeface="MiSans Medium" charset="-122"/>
                <a:ea typeface="MiSans Medium" charset="-122"/>
              </a:rPr>
              <a:t>3A6000</a:t>
            </a:r>
            <a:r>
              <a:rPr lang="zh-CN" altLang="en-US" sz="2400">
                <a:latin typeface="MiSans Medium" charset="-122"/>
                <a:ea typeface="MiSans Medium" charset="-122"/>
              </a:rPr>
              <a:t>：</a:t>
            </a:r>
            <a:r>
              <a:rPr lang="zh-CN" sz="2400">
                <a:latin typeface="MiSans Heavy" charset="-122"/>
                <a:ea typeface="MiSans Heavy" charset="-122"/>
              </a:rPr>
              <a:t>启动！</a:t>
            </a:r>
            <a:r>
              <a:rPr lang="zh-CN" sz="2400">
                <a:latin typeface="MiSans Medium" charset="-122"/>
                <a:ea typeface="MiSans Medium" charset="-122"/>
              </a:rPr>
              <a:t>于《安同校园行》宁夏理工站（</a:t>
            </a:r>
            <a:r>
              <a:rPr lang="en-US" altLang="zh-CN" sz="2400">
                <a:latin typeface="MiSans Medium" charset="-122"/>
                <a:ea typeface="MiSans Medium" charset="-122"/>
              </a:rPr>
              <a:t>10 </a:t>
            </a:r>
            <a:r>
              <a:rPr lang="zh-CN" altLang="en-US" sz="2400">
                <a:latin typeface="MiSans Medium" charset="-122"/>
                <a:ea typeface="MiSans Medium" charset="-122"/>
              </a:rPr>
              <a:t>月</a:t>
            </a:r>
            <a:r>
              <a:rPr lang="en-US" altLang="zh-CN" sz="2400">
                <a:latin typeface="MiSans Medium" charset="-122"/>
                <a:ea typeface="MiSans Medium" charset="-122"/>
              </a:rPr>
              <a:t> 20 </a:t>
            </a:r>
            <a:r>
              <a:rPr lang="zh-CN" altLang="en-US" sz="2400">
                <a:latin typeface="MiSans Medium" charset="-122"/>
                <a:ea typeface="MiSans Medium" charset="-122"/>
              </a:rPr>
              <a:t>日）</a:t>
            </a:r>
            <a:endParaRPr lang="zh-CN" altLang="en-US" sz="2400">
              <a:latin typeface="MiSans Medium" charset="-122"/>
              <a:ea typeface="MiSans Medium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43510" y="142875"/>
            <a:ext cx="10643235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>
                <a:latin typeface="MiSans Medium" charset="-122"/>
                <a:ea typeface="MiSans Medium" charset="-122"/>
              </a:rPr>
              <a:t>3A6000</a:t>
            </a:r>
            <a:r>
              <a:rPr lang="zh-CN" altLang="en-US" sz="2400">
                <a:latin typeface="MiSans Medium" charset="-122"/>
                <a:ea typeface="MiSans Medium" charset="-122"/>
              </a:rPr>
              <a:t>：</a:t>
            </a:r>
            <a:r>
              <a:rPr lang="zh-CN" altLang="en-US" sz="2400">
                <a:latin typeface="MiSans Heavy" charset="-122"/>
                <a:ea typeface="MiSans Heavy" charset="-122"/>
              </a:rPr>
              <a:t>车万！</a:t>
            </a:r>
            <a:r>
              <a:rPr lang="zh-CN" altLang="en-US" sz="2400">
                <a:latin typeface="MiSans Medium" charset="-122"/>
                <a:ea typeface="MiSans Medium" charset="-122"/>
              </a:rPr>
              <a:t>于《安同校园行》兰州大学站（</a:t>
            </a:r>
            <a:r>
              <a:rPr lang="en-US" altLang="zh-CN" sz="2400">
                <a:latin typeface="MiSans Medium" charset="-122"/>
                <a:ea typeface="MiSans Medium" charset="-122"/>
              </a:rPr>
              <a:t>11 </a:t>
            </a:r>
            <a:r>
              <a:rPr lang="zh-CN" altLang="en-US" sz="2400">
                <a:latin typeface="MiSans Medium" charset="-122"/>
                <a:ea typeface="MiSans Medium" charset="-122"/>
              </a:rPr>
              <a:t>月</a:t>
            </a:r>
            <a:r>
              <a:rPr lang="en-US" altLang="zh-CN" sz="2400">
                <a:latin typeface="MiSans Medium" charset="-122"/>
                <a:ea typeface="MiSans Medium" charset="-122"/>
              </a:rPr>
              <a:t> 20 </a:t>
            </a:r>
            <a:r>
              <a:rPr lang="zh-CN" altLang="en-US" sz="2400">
                <a:latin typeface="MiSans Medium" charset="-122"/>
                <a:ea typeface="MiSans Medium" charset="-122"/>
              </a:rPr>
              <a:t>日）</a:t>
            </a:r>
            <a:endParaRPr lang="zh-CN" altLang="en-US" sz="2400">
              <a:latin typeface="MiSans Medium" charset="-122"/>
              <a:ea typeface="MiSans Medium" charset="-122"/>
            </a:endParaRPr>
          </a:p>
        </p:txBody>
      </p:sp>
      <p:pic>
        <p:nvPicPr>
          <p:cNvPr id="2" name="图片 1" descr="touhou-on-3a6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9455"/>
            <a:ext cx="11536045" cy="86525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</a:rPr>
              <a:t>何谓信创？</a:t>
            </a:r>
            <a:endParaRPr lang="zh-CN" altLang="en-US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200"/>
              <a:t>概念入门</a:t>
            </a:r>
            <a:endParaRPr lang="zh-CN" altLang="en-US" sz="2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43510" y="142875"/>
            <a:ext cx="10643235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400">
                <a:latin typeface="MiSans Medium" charset="-122"/>
                <a:ea typeface="MiSans Medium" charset="-122"/>
              </a:rPr>
              <a:t>3A6000</a:t>
            </a:r>
            <a:r>
              <a:rPr lang="zh-CN" altLang="en-US" sz="2400">
                <a:latin typeface="MiSans Medium" charset="-122"/>
                <a:ea typeface="MiSans Medium" charset="-122"/>
              </a:rPr>
              <a:t>：</a:t>
            </a:r>
            <a:r>
              <a:rPr lang="en-US" altLang="zh-CN" sz="2400">
                <a:latin typeface="MiSans Heavy" charset="-122"/>
                <a:ea typeface="MiSans Heavy" charset="-122"/>
                <a:cs typeface="MiSans Heavy" charset="-122"/>
              </a:rPr>
              <a:t>MC</a:t>
            </a:r>
            <a:r>
              <a:rPr lang="zh-CN" altLang="en-US" sz="2400">
                <a:latin typeface="MiSans Heavy" charset="-122"/>
                <a:ea typeface="MiSans Heavy" charset="-122"/>
                <a:cs typeface="MiSans Heavy" charset="-122"/>
              </a:rPr>
              <a:t>！</a:t>
            </a:r>
            <a:r>
              <a:rPr lang="zh-CN" altLang="en-US" sz="2400">
                <a:latin typeface="MiSans Medium" charset="-122"/>
                <a:ea typeface="MiSans Medium" charset="-122"/>
              </a:rPr>
              <a:t>搭配</a:t>
            </a:r>
            <a:r>
              <a:rPr lang="en-US" altLang="zh-CN" sz="2400">
                <a:latin typeface="MiSans Medium" charset="-122"/>
                <a:ea typeface="MiSans Medium" charset="-122"/>
              </a:rPr>
              <a:t> Intel DG1 </a:t>
            </a:r>
            <a:r>
              <a:rPr lang="zh-CN" altLang="en-US" sz="2400">
                <a:latin typeface="MiSans Medium" charset="-122"/>
                <a:ea typeface="MiSans Medium" charset="-122"/>
              </a:rPr>
              <a:t>独显游玩《我的世界》</a:t>
            </a:r>
            <a:endParaRPr lang="zh-CN" altLang="en-US" sz="2400">
              <a:latin typeface="MiSans Medium" charset="-122"/>
              <a:ea typeface="MiSans Medium" charset="-122"/>
            </a:endParaRPr>
          </a:p>
        </p:txBody>
      </p:sp>
      <p:pic>
        <p:nvPicPr>
          <p:cNvPr id="5" name="图片 4" descr="minecraft-on-loongarc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719455"/>
            <a:ext cx="11536680" cy="64890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参与信创，反馈信创？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我们是不是信创的参与者？</a:t>
            </a:r>
            <a:endParaRPr lang="zh-CN" altLang="en-US"/>
          </a:p>
          <a:p>
            <a:pPr lvl="1"/>
            <a:r>
              <a:rPr lang="zh-CN" altLang="en-US" u="sng"/>
              <a:t>我想</a:t>
            </a:r>
            <a:r>
              <a:rPr lang="zh-CN" altLang="en-US"/>
              <a:t>是的：我们与信创产业的互动积极且频繁</a:t>
            </a:r>
            <a:endParaRPr lang="zh-CN" altLang="en-US"/>
          </a:p>
          <a:p>
            <a:pPr lvl="0"/>
            <a:r>
              <a:rPr lang="zh-CN" altLang="en-US"/>
              <a:t>来自社区的知识与方案产出有何意义？</a:t>
            </a:r>
            <a:endParaRPr lang="zh-CN" altLang="en-US"/>
          </a:p>
          <a:p>
            <a:pPr lvl="1"/>
            <a:r>
              <a:rPr lang="zh-CN" altLang="en-US" u="sng"/>
              <a:t>扩大“信创”的公众参与</a:t>
            </a:r>
            <a:endParaRPr lang="zh-CN" altLang="en-US" u="sng"/>
          </a:p>
          <a:p>
            <a:pPr lvl="1"/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的</a:t>
            </a:r>
            <a:r>
              <a:rPr lang="zh-CN"/>
              <a:t>信创平台</a:t>
            </a:r>
            <a:r>
              <a:rPr lang="zh-CN" altLang="en-US"/>
              <a:t>移植让更多人玩上信创硬件</a:t>
            </a:r>
            <a:endParaRPr lang="en-US" altLang="zh-CN"/>
          </a:p>
          <a:p>
            <a:pPr lvl="2"/>
            <a:r>
              <a:rPr lang="zh-CN" altLang="en-US"/>
              <a:t>让公众真正</a:t>
            </a:r>
            <a:r>
              <a:rPr lang="zh-CN" altLang="en-US" u="sng"/>
              <a:t>了解、使用和改进</a:t>
            </a:r>
            <a:r>
              <a:rPr lang="zh-CN" altLang="en-US"/>
              <a:t>国产软硬件平台质量与体验</a:t>
            </a:r>
            <a:endParaRPr lang="zh-CN" altLang="en-US"/>
          </a:p>
          <a:p>
            <a:pPr lvl="2"/>
            <a:r>
              <a:rPr lang="zh-CN" altLang="en-US"/>
              <a:t>找到更多应用场景（游戏和多媒体），</a:t>
            </a:r>
            <a:r>
              <a:rPr lang="zh-CN" altLang="en-US" u="sng"/>
              <a:t>激发更多解决方案</a:t>
            </a:r>
            <a:endParaRPr lang="zh-CN" altLang="en-US"/>
          </a:p>
          <a:p>
            <a:pPr lvl="1"/>
            <a:r>
              <a:rPr lang="zh-CN" altLang="en-US" u="sng"/>
              <a:t>技术方案反哺信创行业</a:t>
            </a:r>
            <a:endParaRPr lang="zh-CN" altLang="en-US" u="sng"/>
          </a:p>
          <a:p>
            <a:pPr lvl="2"/>
            <a:r>
              <a:rPr lang="en-US" altLang="zh-CN">
                <a:sym typeface="+mn-ea"/>
              </a:rPr>
              <a:t>libLoL</a:t>
            </a:r>
            <a:r>
              <a:rPr lang="zh-CN" altLang="en-US"/>
              <a:t>、公开补丁等</a:t>
            </a:r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>
                <a:latin typeface="MiSans Semibold" charset="-122"/>
                <a:ea typeface="MiSans Semibold" charset="-122"/>
              </a:rPr>
              <a:t>挑战与努力方向</a:t>
            </a:r>
            <a:endParaRPr lang="zh-CN" altLang="en-US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200"/>
              <a:t>社区看信创，信创看社区</a:t>
            </a:r>
            <a:endParaRPr lang="zh-CN" altLang="en-US" sz="2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道阻且长：结构性短板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短板：政策市场保护和公开市场缺席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 sz="2400"/>
              <a:t>国产软硬件</a:t>
            </a:r>
            <a:r>
              <a:rPr lang="zh-CN" altLang="en-US"/>
              <a:t>大多假设固定和单一的应用场景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亦缺乏来自公众消费者的监督和压力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部分产品支持周期远短于公开市场惯例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或缺少生命周期概念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质量工程、发布工程尚不成熟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依赖标记、文件组装、用户配置控制等较普遍地存在问题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公开市场的监督、兴趣缺位，以及“成见”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就算在政策市场，信创软硬件方案的满意度亦不高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“毕竟是国产平台，问题多也正常”（对吗？）</a:t>
            </a:r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道阻且长：被动成本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>
              <a:lnSpc>
                <a:spcPct val="110000"/>
              </a:lnSpc>
            </a:pPr>
            <a:r>
              <a:rPr lang="zh-CN" altLang="en-US"/>
              <a:t>社区和爱好者需要投入的成本显著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资讯网络的建立需要大量的人脉和外交工作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龙芯、</a:t>
            </a:r>
            <a:r>
              <a:rPr lang="en-US" altLang="zh-CN"/>
              <a:t>RISC-V </a:t>
            </a:r>
            <a:r>
              <a:rPr lang="zh-CN" altLang="en-US"/>
              <a:t>等平台的爱好者社区来自多方努力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其建立、维持及壮大依赖于大量、持续的投入及</a:t>
            </a:r>
            <a:br>
              <a:rPr lang="zh-CN" altLang="en-US"/>
            </a:br>
            <a:r>
              <a:rPr lang="zh-CN" altLang="en-US"/>
              <a:t>双方最大化的善意揣测和耐心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信创企业与单位尚未适应好社区的“水温”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设计、验证的保密需求，乃至泄密风险客观存在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社区参与仰靠少数积极分子，自证成本极高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企业与单位内的社区友好人员难以主动推动工作</a:t>
            </a:r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道阻且长：认知即“现实”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/>
              <a:t>认知问题</a:t>
            </a:r>
            <a:endParaRPr lang="zh-CN"/>
          </a:p>
          <a:p>
            <a:pPr lvl="1">
              <a:lnSpc>
                <a:spcPct val="110000"/>
              </a:lnSpc>
            </a:pPr>
            <a:r>
              <a:rPr lang="zh-CN"/>
              <a:t>主流开源项目对</a:t>
            </a:r>
            <a:r>
              <a:rPr lang="zh-CN">
                <a:sym typeface="+mn-ea"/>
              </a:rPr>
              <a:t>非</a:t>
            </a:r>
            <a:r>
              <a:rPr lang="en-US" altLang="zh-CN">
                <a:sym typeface="+mn-ea"/>
              </a:rPr>
              <a:t> x86/ARM </a:t>
            </a:r>
            <a:r>
              <a:rPr lang="zh-CN" altLang="en-US">
                <a:sym typeface="+mn-ea"/>
              </a:rPr>
              <a:t>设备的认知空缺</a:t>
            </a:r>
            <a:endParaRPr lang="zh-CN" altLang="en-US">
              <a:sym typeface="+mn-ea"/>
            </a:endParaRPr>
          </a:p>
          <a:p>
            <a:pPr lvl="1">
              <a:lnSpc>
                <a:spcPct val="110000"/>
              </a:lnSpc>
            </a:pPr>
            <a:r>
              <a:rPr lang="zh-CN" altLang="en-US"/>
              <a:t>语言、意识形态与“游说”门槛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身份问题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“中国开发者”的名号自带的挑战并非空穴来风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话语权需要极大的善意和绝对的专业性营造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选购动机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信创硬件的产品吸引力尚有很大进步空间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性价比尚未完全进入视野</a:t>
            </a:r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道阻且长：机遇、挑战与单向奔赴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/>
              <a:t>机遇和挑战，以及一点现实</a:t>
            </a:r>
            <a:endParaRPr lang="zh-CN"/>
          </a:p>
          <a:p>
            <a:pPr lvl="1">
              <a:lnSpc>
                <a:spcPct val="110000"/>
              </a:lnSpc>
            </a:pPr>
            <a:r>
              <a:rPr lang="zh-CN"/>
              <a:t>机遇：扩展社区的贡献途径、吸引关注者和贡献者</a:t>
            </a:r>
            <a:endParaRPr lang="zh-CN"/>
          </a:p>
          <a:p>
            <a:pPr lvl="1">
              <a:lnSpc>
                <a:spcPct val="110000"/>
              </a:lnSpc>
            </a:pPr>
            <a:r>
              <a:rPr lang="zh-CN" u="sng"/>
              <a:t>挑战：被社区淹没的社区、被规则排挤的资源</a:t>
            </a:r>
            <a:endParaRPr lang="zh-CN" u="sng"/>
          </a:p>
          <a:p>
            <a:pPr lvl="1">
              <a:lnSpc>
                <a:spcPct val="110000"/>
              </a:lnSpc>
            </a:pPr>
            <a:r>
              <a:rPr lang="zh-CN" u="sng"/>
              <a:t>现实：官方意义上的信创尚未开放公众参与</a:t>
            </a:r>
            <a:endParaRPr lang="zh-CN" u="sng"/>
          </a:p>
          <a:p>
            <a:pPr lvl="0">
              <a:lnSpc>
                <a:spcPct val="110000"/>
              </a:lnSpc>
            </a:pPr>
            <a:r>
              <a:rPr lang="zh-CN"/>
              <a:t>属于公众的“全民信创”？</a:t>
            </a:r>
            <a:endParaRPr lang="zh-CN"/>
          </a:p>
          <a:p>
            <a:pPr lvl="1">
              <a:lnSpc>
                <a:spcPct val="110000"/>
              </a:lnSpc>
            </a:pPr>
            <a:r>
              <a:rPr lang="zh-CN"/>
              <a:t>必要性：计算机教育、新生态适应与认可</a:t>
            </a:r>
            <a:endParaRPr lang="zh-CN"/>
          </a:p>
          <a:p>
            <a:pPr lvl="1">
              <a:lnSpc>
                <a:spcPct val="110000"/>
              </a:lnSpc>
            </a:pPr>
            <a:r>
              <a:rPr lang="zh-CN"/>
              <a:t>可行性：技术及政治上对国产替代的兴趣不容忽视</a:t>
            </a:r>
            <a:endParaRPr lang="zh-CN"/>
          </a:p>
          <a:p>
            <a:pPr lvl="1">
              <a:lnSpc>
                <a:spcPct val="110000"/>
              </a:lnSpc>
            </a:pPr>
            <a:r>
              <a:rPr lang="zh-CN" altLang="en-US"/>
              <a:t>紧迫性：如需扩大国产化软硬件替代的范围，那么该生态需要更大程度地接受市场和消费者监督</a:t>
            </a:r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黎明前的黑暗：信创社区化？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核心矛盾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信创行业（尤其基础软件）严重依赖开源生态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en-US" altLang="zh-CN"/>
              <a:t>Linux </a:t>
            </a:r>
            <a:r>
              <a:rPr lang="zh-CN" altLang="en-US"/>
              <a:t>内核、</a:t>
            </a:r>
            <a:r>
              <a:rPr lang="en-US" altLang="zh-CN"/>
              <a:t>X11</a:t>
            </a:r>
            <a:r>
              <a:rPr lang="zh-CN" altLang="en-US"/>
              <a:t>，乃至</a:t>
            </a:r>
            <a:r>
              <a:rPr lang="en-US" altLang="zh-CN"/>
              <a:t> FFmpeg </a:t>
            </a:r>
            <a:r>
              <a:rPr lang="zh-CN" altLang="en-US"/>
              <a:t>和</a:t>
            </a:r>
            <a:r>
              <a:rPr lang="en-US" altLang="zh-CN"/>
              <a:t> Chromium</a:t>
            </a:r>
            <a:endParaRPr lang="en-US" altLang="zh-CN"/>
          </a:p>
          <a:p>
            <a:pPr lvl="1">
              <a:lnSpc>
                <a:spcPct val="110000"/>
              </a:lnSpc>
            </a:pPr>
            <a:r>
              <a:rPr lang="zh-CN" altLang="en-US"/>
              <a:t>信创由于种种因素无法完全承认对等参与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过去两年的动向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部分信创企业和单位逐渐接受社区的善意参与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当然，摩擦还是少不了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en-US" altLang="zh-CN"/>
              <a:t>PLCT </a:t>
            </a:r>
            <a:r>
              <a:rPr lang="zh-CN" altLang="en-US"/>
              <a:t>实验室及其甲辰计划、龙芯中科“社区管理部”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初步尝试建立社区联络组织并投入固定人力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进一步发挥企业的资源与信息优势</a:t>
            </a:r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>
                <a:latin typeface="MiSans Semibold" charset="-122"/>
                <a:ea typeface="MiSans Semibold" charset="-122"/>
              </a:rPr>
              <a:t>行动派指南</a:t>
            </a:r>
            <a:endParaRPr lang="zh-CN" altLang="en-US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200"/>
              <a:t>全民信创现实否？</a:t>
            </a:r>
            <a:endParaRPr lang="zh-CN" altLang="en-US" sz="2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行则将至：行动派入门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如果作为高校学生的你对信创感兴趣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行动起来，我们能做的事情其实很多！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许多全新与二手国产硬件平台价格较为低廉且可及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龙芯、鲲鹏、飞腾、兆芯及基于</a:t>
            </a:r>
            <a:r>
              <a:rPr lang="en-US" altLang="zh-CN"/>
              <a:t> RISC-V </a:t>
            </a:r>
            <a:r>
              <a:rPr lang="zh-CN" altLang="en-US"/>
              <a:t>的一众主流</a:t>
            </a:r>
            <a:r>
              <a:rPr lang="en-US" altLang="zh-CN"/>
              <a:t> SoC</a:t>
            </a:r>
            <a:endParaRPr lang="en-US" altLang="zh-CN"/>
          </a:p>
          <a:p>
            <a:pPr lvl="2">
              <a:lnSpc>
                <a:spcPct val="110000"/>
              </a:lnSpc>
            </a:pPr>
            <a:r>
              <a:rPr lang="zh-CN" altLang="en-US"/>
              <a:t>如上国产平台均有良好开源操作系统与软件生态支持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 u="sng"/>
              <a:t>初学者跳板：安同</a:t>
            </a:r>
            <a:r>
              <a:rPr lang="en-US" altLang="zh-CN" u="sng"/>
              <a:t> OS </a:t>
            </a:r>
            <a:r>
              <a:rPr lang="zh-CN" altLang="en-US" u="sng"/>
              <a:t>对上述所有平台支持较为良好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新架构平台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龙芯所代表的龙架构及</a:t>
            </a:r>
            <a:r>
              <a:rPr lang="en-US" altLang="zh-CN"/>
              <a:t> RISC-V </a:t>
            </a:r>
            <a:r>
              <a:rPr lang="zh-CN" altLang="en-US"/>
              <a:t>均属新兴架构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软件支持仍处于基础建设阶段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信创：基本定义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官方定义：</a:t>
            </a:r>
            <a:r>
              <a:rPr lang="zh-CN" altLang="en-US">
                <a:sym typeface="+mn-ea"/>
              </a:rPr>
              <a:t>信息技术应用创新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信息技术应用创新工作委员会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推进、协调国内信息化规范与产业发展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地缘政治压力下，由政策推动的“战时体制”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社会定义：国产软件和硬件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对国产计算机硬件、软件的观察和评论为主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开源及硬件爱好者（垃圾佬）为主要关注者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 sz="2000"/>
              <a:t>购买全新或二手硬件</a:t>
            </a:r>
            <a:endParaRPr lang="zh-CN" altLang="en-US" sz="2000"/>
          </a:p>
          <a:p>
            <a:pPr lvl="2">
              <a:lnSpc>
                <a:spcPct val="110000"/>
              </a:lnSpc>
            </a:pPr>
            <a:r>
              <a:rPr lang="zh-CN" altLang="en-US" sz="2000"/>
              <a:t>纯好奇、胸怀理想或看乐子</a:t>
            </a:r>
            <a:endParaRPr lang="zh-CN" altLang="en-US"/>
          </a:p>
        </p:txBody>
      </p:sp>
      <p:pic>
        <p:nvPicPr>
          <p:cNvPr id="8" name="图片 7" descr="ita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6730" y="575310"/>
            <a:ext cx="2420620" cy="2420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行则将至：行动派入门</a:t>
            </a:r>
            <a:r>
              <a:rPr lang="zh-CN" altLang="en-US"/>
              <a:t>（续）</a:t>
            </a:r>
            <a:endParaRPr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软件生态及公开社区建设属于重中之重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换言之：</a:t>
            </a:r>
            <a:r>
              <a:rPr lang="zh-CN" altLang="en-US" u="sng"/>
              <a:t>技术与非技术工作同等重要</a:t>
            </a:r>
            <a:endParaRPr lang="zh-CN" altLang="en-US" u="sng"/>
          </a:p>
          <a:p>
            <a:pPr lvl="0">
              <a:lnSpc>
                <a:spcPct val="110000"/>
              </a:lnSpc>
            </a:pPr>
            <a:r>
              <a:rPr lang="zh-CN" altLang="en-US"/>
              <a:t>技术向：软件移植、优化与平台适配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针对</a:t>
            </a:r>
            <a:r>
              <a:rPr lang="en-US" altLang="zh-CN"/>
              <a:t> RISC-V </a:t>
            </a:r>
            <a:r>
              <a:rPr lang="zh-CN" altLang="en-US"/>
              <a:t>及龙芯的技术文档较为完善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非技术向：社区建设与社企关系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爱好者社区与信创行业间</a:t>
            </a:r>
            <a:r>
              <a:rPr lang="zh-CN" altLang="en-US">
                <a:sym typeface="+mn-ea"/>
              </a:rPr>
              <a:t>可以实现</a:t>
            </a:r>
            <a:r>
              <a:rPr lang="zh-CN" altLang="en-US"/>
              <a:t>技术共享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信创行业乃至国际开源项目需要</a:t>
            </a:r>
            <a:r>
              <a:rPr lang="en-US" altLang="zh-CN"/>
              <a:t>…</a:t>
            </a:r>
            <a:endParaRPr lang="en-US" altLang="zh-CN"/>
          </a:p>
          <a:p>
            <a:pPr lvl="2">
              <a:lnSpc>
                <a:spcPct val="110000"/>
              </a:lnSpc>
            </a:pPr>
            <a:r>
              <a:rPr lang="zh-CN" altLang="en-US"/>
              <a:t>更多来自公众和社区的参与和监督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通过适配更多平台推动代码可移植性及质量改善</a:t>
            </a:r>
            <a:endParaRPr lang="zh-CN" altLang="en-US" u="sng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行则将至：我们可以做的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有些什么具体的工作呢？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那可就多了</a:t>
            </a:r>
            <a:r>
              <a:rPr lang="en-US" altLang="zh-CN"/>
              <a:t>…</a:t>
            </a:r>
            <a:endParaRPr lang="en-US" altLang="zh-CN"/>
          </a:p>
          <a:p>
            <a:pPr lvl="0">
              <a:lnSpc>
                <a:spcPct val="110000"/>
              </a:lnSpc>
            </a:pPr>
            <a:r>
              <a:rPr lang="zh-CN" altLang="en-US"/>
              <a:t>技术性初阶：测试、文档与沟通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信创软硬件平台迫切需要更多的应用测试投入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如有条件，还可以系统性地进行压力测试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改善兼容性知识库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不论外设还是应用程序，目前的兼容性记录尚不明晰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测试并记录兼容性情况，甚至</a:t>
            </a:r>
            <a:r>
              <a:rPr lang="en-US" altLang="zh-CN"/>
              <a:t>…</a:t>
            </a:r>
            <a:endParaRPr lang="en-US" altLang="zh-CN"/>
          </a:p>
          <a:p>
            <a:pPr lvl="1">
              <a:lnSpc>
                <a:spcPct val="110000"/>
              </a:lnSpc>
            </a:pPr>
            <a:r>
              <a:rPr lang="zh-CN" altLang="en-US"/>
              <a:t>参与面向“上游”的沟通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不论开源项目上游还是企业发行方都在期待更多建议</a:t>
            </a:r>
            <a:br>
              <a:rPr lang="zh-CN" altLang="en-US"/>
            </a:br>
            <a:r>
              <a:rPr lang="zh-CN" altLang="en-US"/>
              <a:t>与问题反馈（抑或需要更多这方面的压力）</a:t>
            </a:r>
            <a:endParaRPr lang="zh-CN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行则将至：我们可以做的（续）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技术性进阶：小规模修复、研究补齐支持材料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代码工作方面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组件中缺少架构定义、错误假设架构支持原理、依赖过老等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支持材料方面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收集固件更新，整理问题与更改清单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查验、补齐</a:t>
            </a:r>
            <a:r>
              <a:rPr lang="en-US" altLang="zh-CN"/>
              <a:t> PCI/USB </a:t>
            </a:r>
            <a:r>
              <a:rPr lang="zh-CN" altLang="en-US"/>
              <a:t>设备名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系统性整理上页中提到的问题并参与到正规披露流程中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技术性高阶：“点亮”型支持工作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从内核到编译器，上限极高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添加支持、性能优化、合规性修复等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现场有几位参与这些工作的大牛</a:t>
            </a: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>
                <a:latin typeface="MiSans Semibold" charset="-122"/>
                <a:ea typeface="MiSans Semibold" charset="-122"/>
              </a:rPr>
              <a:t>感谢捧场！</a:t>
            </a:r>
            <a:endParaRPr lang="zh-CN" altLang="en-US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200"/>
              <a:t>欢迎提问、指正</a:t>
            </a:r>
            <a:endParaRPr lang="zh-CN" altLang="en-US" sz="22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811530" y="579755"/>
            <a:ext cx="9329358" cy="5400000"/>
            <a:chOff x="8657" y="1074"/>
            <a:chExt cx="13011" cy="7531"/>
          </a:xfrm>
        </p:grpSpPr>
        <p:pic>
          <p:nvPicPr>
            <p:cNvPr id="7" name="图片 6" descr="/home/mingcongbai/文档/AOSC/Campus Events/20241020 - NIT/icons/bilibili.svgbilibili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8662" y="3262"/>
              <a:ext cx="1185" cy="1185"/>
            </a:xfrm>
            <a:prstGeom prst="rect">
              <a:avLst/>
            </a:prstGeom>
          </p:spPr>
        </p:pic>
        <p:pic>
          <p:nvPicPr>
            <p:cNvPr id="8" name="图片 7" descr="/home/mingcongbai/文档/AOSC/Campus Events/20241020 - NIT/icons/globe-solid.svgglobe-solid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662" y="1074"/>
              <a:ext cx="1185" cy="1185"/>
            </a:xfrm>
            <a:prstGeom prst="rect">
              <a:avLst/>
            </a:prstGeom>
          </p:spPr>
        </p:pic>
        <p:pic>
          <p:nvPicPr>
            <p:cNvPr id="9" name="图片 8" descr="/home/mingcongbai/文档/AOSC/Campus Events/20241020 - NIT/icons/qq.svgqq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" r="44"/>
            <a:stretch>
              <a:fillRect/>
            </a:stretch>
          </p:blipFill>
          <p:spPr>
            <a:xfrm>
              <a:off x="15259" y="3303"/>
              <a:ext cx="1185" cy="1355"/>
            </a:xfrm>
            <a:prstGeom prst="rect">
              <a:avLst/>
            </a:prstGeom>
          </p:spPr>
        </p:pic>
        <p:pic>
          <p:nvPicPr>
            <p:cNvPr id="11" name="图片 10" descr="/home/mingcongbai/文档/AOSC/Campus Events/20241020 - NIT/icons/weibo.svgweibo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662" y="5279"/>
              <a:ext cx="1355" cy="1355"/>
            </a:xfrm>
            <a:prstGeom prst="rect">
              <a:avLst/>
            </a:prstGeom>
          </p:spPr>
        </p:pic>
        <p:pic>
          <p:nvPicPr>
            <p:cNvPr id="12" name="图片 11" descr="/home/mingcongbai/文档/AOSC/Campus Events/20241020 - NIT/icons/weixin.svgweixin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7" r="57"/>
            <a:stretch>
              <a:fillRect/>
            </a:stretch>
          </p:blipFill>
          <p:spPr>
            <a:xfrm>
              <a:off x="8657" y="7551"/>
              <a:ext cx="1185" cy="105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6750" y="1252"/>
              <a:ext cx="491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@AOSC-Dev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pic>
          <p:nvPicPr>
            <p:cNvPr id="19" name="图片 18" descr="/home/mingcongbai/文档/AOSC/Campus Events/20241020 - NIT/icons/github.svggithub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259" y="1074"/>
              <a:ext cx="1185" cy="12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0282" y="1233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x-none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</a:rPr>
                <a:t>aosc.io</a:t>
              </a:r>
              <a:endParaRPr lang="x-none" altLang="zh-CN" sz="2400">
                <a:solidFill>
                  <a:schemeClr val="tx1"/>
                </a:solidFill>
                <a:latin typeface="MiSans Demibold" charset="-122"/>
                <a:ea typeface="MiSans Demibold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82" y="3327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安同开源社区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284" y="5518"/>
              <a:ext cx="43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@</a:t>
              </a:r>
              <a:r>
                <a:rPr lang="zh-CN" altLang="x-none" sz="2400">
                  <a:solidFill>
                    <a:schemeClr val="tx1"/>
                  </a:solidFill>
                  <a:latin typeface="MiSans Demibold" charset="-122"/>
                  <a:ea typeface="MiSans Demibold" charset="-122"/>
                  <a:cs typeface="MiSans Demibold" charset="-122"/>
                </a:rPr>
                <a:t>安同开源</a:t>
              </a:r>
              <a:endParaRPr lang="zh-CN" altLang="x-none" sz="2400">
                <a:solidFill>
                  <a:schemeClr val="tx1"/>
                </a:solidFill>
                <a:latin typeface="MiSans Demibold" charset="-122"/>
                <a:ea typeface="MiSans Demibold" charset="-122"/>
                <a:cs typeface="MiSans Demibold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84" y="7642"/>
              <a:ext cx="538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x-none" sz="2400">
                  <a:solidFill>
                    <a:schemeClr val="tx1"/>
                  </a:solidFill>
                  <a:latin typeface="MiSans Semibold" charset="-122"/>
                  <a:ea typeface="MiSans Semibold" charset="-122"/>
                </a:rPr>
                <a:t>公众号：安同开源</a:t>
              </a:r>
              <a:endParaRPr lang="zh-CN" altLang="x-none" sz="2400">
                <a:solidFill>
                  <a:schemeClr val="tx1"/>
                </a:solidFill>
                <a:latin typeface="MiSans Semibold" charset="-122"/>
                <a:ea typeface="MiSans Semibold" charset="-122"/>
              </a:endParaRPr>
            </a:p>
          </p:txBody>
        </p:sp>
        <p:pic>
          <p:nvPicPr>
            <p:cNvPr id="27" name="图片 26" descr="/home/mingcongbai/文档/AOSC/Campus Events/202403 - LCPU: Towards Modern Distro/qrcodes/qq-qr.pngqq-qr"/>
            <p:cNvPicPr>
              <a:picLocks noChangeAspect="1"/>
            </p:cNvPicPr>
            <p:nvPr/>
          </p:nvPicPr>
          <p:blipFill>
            <a:blip r:embed="rId13"/>
            <a:srcRect t="2" b="2"/>
            <a:stretch>
              <a:fillRect/>
            </a:stretch>
          </p:blipFill>
          <p:spPr>
            <a:xfrm>
              <a:off x="16885" y="3177"/>
              <a:ext cx="3726" cy="3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>
                <a:sym typeface="+mn-ea"/>
              </a:rPr>
              <a:t>信创：计算机产业形态简史</a:t>
            </a:r>
            <a:endParaRPr altLang="zh-CN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体制化 v1（至约 2000 年）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受限于物质与信息流通的集中发展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社会化 v1（2000 - 2015 年）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计算机与计算机知识普及引爆的社会性参与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线上、线下及本地爱好者团体的出现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专业化与产业及市场化的探索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体制化 v2（2015 年至今）</a:t>
            </a:r>
            <a:r>
              <a:rPr lang="en-US" altLang="zh-CN"/>
              <a:t>— </a:t>
            </a:r>
            <a:r>
              <a:rPr lang="zh-CN" altLang="en-US" u="sng">
                <a:solidFill>
                  <a:srgbClr val="CA463A"/>
                </a:solidFill>
              </a:rPr>
              <a:t>信创</a:t>
            </a:r>
            <a:endParaRPr lang="zh-CN" altLang="en-US" u="sng">
              <a:solidFill>
                <a:srgbClr val="CA463A"/>
              </a:solidFill>
            </a:endParaRPr>
          </a:p>
          <a:p>
            <a:pPr lvl="1">
              <a:lnSpc>
                <a:spcPct val="110000"/>
              </a:lnSpc>
            </a:pPr>
            <a:r>
              <a:rPr lang="zh-CN" altLang="en-US"/>
              <a:t>经济发展、地缘政治冲突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新的体制化需求</a:t>
            </a: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1"/>
          <a:srcRect b="11722"/>
          <a:stretch>
            <a:fillRect/>
          </a:stretch>
        </p:blipFill>
        <p:spPr>
          <a:xfrm>
            <a:off x="8642985" y="1878330"/>
            <a:ext cx="2238375" cy="1015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8640445" y="4457700"/>
            <a:ext cx="2240915" cy="2240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deepin_wordmark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0445" y="807720"/>
            <a:ext cx="2268220" cy="58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blug"/>
          <p:cNvPicPr>
            <a:picLocks noChangeAspect="1"/>
          </p:cNvPicPr>
          <p:nvPr/>
        </p:nvPicPr>
        <p:blipFill>
          <a:blip r:embed="rId5"/>
          <a:srcRect r="56993" b="-1190"/>
          <a:stretch>
            <a:fillRect/>
          </a:stretch>
        </p:blipFill>
        <p:spPr>
          <a:xfrm>
            <a:off x="8640445" y="3311525"/>
            <a:ext cx="226822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信创：谁在参与？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成员单位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基础软硬件、信息安全解决方案、云存储方案等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主要为各地私营与公营企业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产出形式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软硬件产品、方案、标准等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单位组织、产业联盟、公开社区等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开放原子开源基金会、开放麒麟、</a:t>
            </a:r>
            <a:r>
              <a:rPr lang="en-US" altLang="zh-CN"/>
              <a:t>deepin …</a:t>
            </a:r>
            <a:endParaRPr lang="en-US" altLang="zh-CN"/>
          </a:p>
          <a:p>
            <a:pPr lvl="2">
              <a:lnSpc>
                <a:spcPct val="110000"/>
              </a:lnSpc>
            </a:pPr>
            <a:r>
              <a:rPr lang="zh-CN" altLang="en-US"/>
              <a:t>期望观感：体制与企业推进公开的，来自公众参与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>
                <a:latin typeface="MiSans Semibold" charset="-122"/>
                <a:ea typeface="MiSans Semibold" charset="-122"/>
                <a:cs typeface="MiSans Semibold" charset="-122"/>
              </a:rPr>
              <a:t>安同与信创</a:t>
            </a:r>
            <a:endParaRPr lang="zh-CN" altLang="en-US"/>
          </a:p>
          <a:p>
            <a:pPr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200"/>
              <a:t>图文并茂地举个例子</a:t>
            </a:r>
            <a:endParaRPr lang="zh-CN" altLang="en-US" sz="2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信创社区？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我们并不是官方承认的信创开源社区</a:t>
            </a:r>
            <a:endParaRPr lang="zh-CN" altLang="en-US"/>
          </a:p>
          <a:p>
            <a:pPr lvl="1"/>
            <a:r>
              <a:rPr lang="zh-CN" altLang="en-US"/>
              <a:t>这是个复杂的问题，不展开</a:t>
            </a:r>
            <a:endParaRPr lang="zh-CN" altLang="en-US"/>
          </a:p>
          <a:p>
            <a:pPr lvl="0"/>
            <a:r>
              <a:rPr lang="zh-CN" altLang="en-US"/>
              <a:t>我们如何成为“信创社区”？</a:t>
            </a:r>
            <a:endParaRPr lang="zh-CN" altLang="en-US"/>
          </a:p>
          <a:p>
            <a:pPr lvl="1"/>
            <a:r>
              <a:rPr lang="zh-CN" altLang="en-US"/>
              <a:t>贡献者群体中包含爱好者及从业者（比如我）</a:t>
            </a:r>
            <a:endParaRPr lang="zh-CN" altLang="en-US"/>
          </a:p>
          <a:p>
            <a:pPr lvl="1"/>
            <a:r>
              <a:rPr lang="zh-CN" altLang="en-US"/>
              <a:t>“信创硬件”正在以各种形式走向公开市场</a:t>
            </a:r>
            <a:endParaRPr lang="zh-CN" altLang="en-US"/>
          </a:p>
          <a:p>
            <a:pPr lvl="2"/>
            <a:r>
              <a:rPr lang="zh-CN" altLang="en-US"/>
              <a:t>全新：龙架构处理器、</a:t>
            </a:r>
            <a:r>
              <a:rPr lang="en-US" altLang="zh-CN"/>
              <a:t>RISC-V</a:t>
            </a:r>
            <a:r>
              <a:rPr lang="zh-CN" altLang="en-US"/>
              <a:t>、飞腾、兆芯</a:t>
            </a:r>
            <a:r>
              <a:rPr lang="en-US" altLang="zh-CN"/>
              <a:t>…</a:t>
            </a:r>
            <a:endParaRPr lang="zh-CN" altLang="en-US"/>
          </a:p>
          <a:p>
            <a:pPr lvl="2"/>
            <a:r>
              <a:rPr lang="zh-CN" altLang="en-US"/>
              <a:t>二手：老旧政企硬件平台、“昙花一现”的鲲鹏处理器</a:t>
            </a:r>
            <a:endParaRPr lang="zh-CN" altLang="en-US"/>
          </a:p>
          <a:p>
            <a:pPr lvl="1"/>
            <a:r>
              <a:rPr lang="zh-CN" altLang="en-US"/>
              <a:t>软硬件兴趣结合</a:t>
            </a:r>
            <a:endParaRPr lang="zh-CN" altLang="en-US"/>
          </a:p>
          <a:p>
            <a:pPr lvl="2"/>
            <a:r>
              <a:rPr lang="zh-CN" altLang="en-US"/>
              <a:t>用龙芯办公能行不？可以！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走向“信创”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lnSpc>
                <a:spcPct val="110000"/>
              </a:lnSpc>
            </a:pPr>
            <a:r>
              <a:rPr lang="zh-CN" altLang="en-US"/>
              <a:t>安同</a:t>
            </a:r>
            <a:r>
              <a:rPr lang="en-US" altLang="zh-CN"/>
              <a:t> OS </a:t>
            </a:r>
            <a:r>
              <a:rPr lang="zh-CN" altLang="en-US"/>
              <a:t>对国产硬件的关注已有接近十年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最早切入点：龙芯</a:t>
            </a:r>
            <a:r>
              <a:rPr lang="en-US" altLang="zh-CN"/>
              <a:t> 3 </a:t>
            </a:r>
            <a:r>
              <a:rPr lang="zh-CN" altLang="en-US"/>
              <a:t>号</a:t>
            </a:r>
            <a:r>
              <a:rPr lang="en-US" altLang="zh-CN"/>
              <a:t> (3A2000C, 3B1500)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而后：龙芯</a:t>
            </a:r>
            <a:r>
              <a:rPr lang="en-US" altLang="zh-CN"/>
              <a:t> 2F </a:t>
            </a:r>
            <a:r>
              <a:rPr lang="zh-CN" altLang="en-US"/>
              <a:t>和龙架构设备、鲲鹏</a:t>
            </a:r>
            <a:r>
              <a:rPr lang="en-US" altLang="zh-CN"/>
              <a:t> 920 </a:t>
            </a:r>
            <a:r>
              <a:rPr lang="zh-CN" altLang="en-US"/>
              <a:t>等</a:t>
            </a:r>
            <a:endParaRPr lang="zh-CN" altLang="en-US"/>
          </a:p>
          <a:p>
            <a:pPr lvl="0">
              <a:lnSpc>
                <a:spcPct val="110000"/>
              </a:lnSpc>
            </a:pPr>
            <a:r>
              <a:rPr lang="zh-CN" altLang="en-US"/>
              <a:t>突破点：信创硬件平台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“超超超冷门”</a:t>
            </a:r>
            <a:r>
              <a:rPr lang="zh-CN"/>
              <a:t>社区走出小圈子，走向公众认知</a:t>
            </a:r>
            <a:endParaRPr lang="zh-CN"/>
          </a:p>
          <a:p>
            <a:pPr lvl="1">
              <a:lnSpc>
                <a:spcPct val="110000"/>
              </a:lnSpc>
            </a:pPr>
            <a:r>
              <a:rPr lang="zh-CN"/>
              <a:t>安同</a:t>
            </a:r>
            <a:r>
              <a:rPr lang="en-US" altLang="zh-CN"/>
              <a:t> OS </a:t>
            </a:r>
            <a:r>
              <a:rPr lang="zh-CN" altLang="en-US"/>
              <a:t>龙架构版本发布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据说是目前最好用的龙架构社区发行版之一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用户总算比开发者多啦！</a:t>
            </a:r>
            <a:endParaRPr lang="zh-CN" altLang="en-US"/>
          </a:p>
          <a:p>
            <a:pPr lvl="1">
              <a:lnSpc>
                <a:spcPct val="110000"/>
              </a:lnSpc>
            </a:pPr>
            <a:r>
              <a:rPr lang="zh-CN" altLang="en-US"/>
              <a:t>支持“信创”硬件的非“信创”操作系统</a:t>
            </a:r>
            <a:endParaRPr lang="zh-CN" altLang="en-US"/>
          </a:p>
          <a:p>
            <a:pPr lvl="2">
              <a:lnSpc>
                <a:spcPct val="110000"/>
              </a:lnSpc>
            </a:pPr>
            <a:r>
              <a:rPr lang="zh-CN" altLang="en-US"/>
              <a:t>来自一个非“根”社区的非“根”发行版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home/mingcongbai/文档/AOSC/Campus Events/20250315 - HHU/graphics/port-tiers.zh-cn.pngport-tiers.zh-cn"/>
          <p:cNvPicPr>
            <a:picLocks noChangeAspect="1"/>
          </p:cNvPicPr>
          <p:nvPr/>
        </p:nvPicPr>
        <p:blipFill>
          <a:blip r:embed="rId1"/>
          <a:srcRect t="6" b="6"/>
          <a:stretch>
            <a:fillRect/>
          </a:stretch>
        </p:blipFill>
        <p:spPr>
          <a:xfrm>
            <a:off x="-635" y="287020"/>
            <a:ext cx="11520170" cy="65824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DFkZTAwMjU2NzkxMGViYmZjMDVhYjRlYjlmZjhiYjg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">
      <a:majorFont>
        <a:latin typeface="Open Sans"/>
        <a:ea typeface="Noto Sans CJK SC"/>
        <a:cs typeface=""/>
      </a:majorFont>
      <a:minorFont>
        <a:latin typeface="Open Sans"/>
        <a:ea typeface="Noto Sans CJK SC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aoscc-2024-template-v5</Template>
  <TotalTime>0</TotalTime>
  <Words>3383</Words>
  <Application>WPS 演示</Application>
  <PresentationFormat>自定义</PresentationFormat>
  <Paragraphs>286</Paragraphs>
  <Slides>34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5" baseType="lpstr">
      <vt:lpstr>Arial</vt:lpstr>
      <vt:lpstr>宋体</vt:lpstr>
      <vt:lpstr>Wingdings</vt:lpstr>
      <vt:lpstr>MiSans</vt:lpstr>
      <vt:lpstr>MiSans Demibold</vt:lpstr>
      <vt:lpstr>DejaVu Sans</vt:lpstr>
      <vt:lpstr>MiSans Medium</vt:lpstr>
      <vt:lpstr>MiSans Normal</vt:lpstr>
      <vt:lpstr>Open Sans</vt:lpstr>
      <vt:lpstr>微软雅黑</vt:lpstr>
      <vt:lpstr>方正黑体_GBK</vt:lpstr>
      <vt:lpstr>宋体</vt:lpstr>
      <vt:lpstr>Arial Unicode MS</vt:lpstr>
      <vt:lpstr>等线</vt:lpstr>
      <vt:lpstr>East Syriac Adiabene</vt:lpstr>
      <vt:lpstr>方正书宋_GBK</vt:lpstr>
      <vt:lpstr>MiSans Semibold</vt:lpstr>
      <vt:lpstr>Source Code Pro Semibold</vt:lpstr>
      <vt:lpstr>MiSans Heavy</vt:lpstr>
      <vt:lpstr>Symbol Neu</vt:lpstr>
      <vt:lpstr>Office 主题​​</vt:lpstr>
      <vt:lpstr>一个超超超冷门的社区 和它掉入的信创深坑</vt:lpstr>
      <vt:lpstr>PowerPoint 演示文稿</vt:lpstr>
      <vt:lpstr>信创：基本定义</vt:lpstr>
      <vt:lpstr>信创：计算机产业形态简史</vt:lpstr>
      <vt:lpstr>信创：谁在参与？</vt:lpstr>
      <vt:lpstr>PowerPoint 演示文稿</vt:lpstr>
      <vt:lpstr>信创社区？</vt:lpstr>
      <vt:lpstr>走向“信创”</vt:lpstr>
      <vt:lpstr>PowerPoint 演示文稿</vt:lpstr>
      <vt:lpstr>PowerPoint 演示文稿</vt:lpstr>
      <vt:lpstr>安同 OS 信创说</vt:lpstr>
      <vt:lpstr>龙芯 3A6000</vt:lpstr>
      <vt:lpstr>不够城市化？</vt:lpstr>
      <vt:lpstr>高岭之花？</vt:lpstr>
      <vt:lpstr>胖胖的很可爱</vt:lpstr>
      <vt:lpstr>为何“信创”？</vt:lpstr>
      <vt:lpstr>安同 OS: 为何“信创”？</vt:lpstr>
      <vt:lpstr>PowerPoint 演示文稿</vt:lpstr>
      <vt:lpstr>PowerPoint 演示文稿</vt:lpstr>
      <vt:lpstr>PowerPoint 演示文稿</vt:lpstr>
      <vt:lpstr>参与信创，反馈信创？</vt:lpstr>
      <vt:lpstr>PowerPoint 演示文稿</vt:lpstr>
      <vt:lpstr>道阻且长：短板与被动成本</vt:lpstr>
      <vt:lpstr>道阻且长：短板与被动成本</vt:lpstr>
      <vt:lpstr>道阻且长：认知即“现实”</vt:lpstr>
      <vt:lpstr>道阻且长：机遇、挑战与单向奔赴</vt:lpstr>
      <vt:lpstr>道阻且长：机遇、挑战与单向奔赴</vt:lpstr>
      <vt:lpstr>PowerPoint 演示文稿</vt:lpstr>
      <vt:lpstr>行则将至：行动派指南</vt:lpstr>
      <vt:lpstr>行则将至：行动派指南（续）</vt:lpstr>
      <vt:lpstr>PowerPoint 演示文稿</vt:lpstr>
      <vt:lpstr>行则将至：我们可以做的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嘟嘟 老</dc:creator>
  <cp:lastModifiedBy>mingcongbai</cp:lastModifiedBy>
  <cp:revision>361</cp:revision>
  <dcterms:created xsi:type="dcterms:W3CDTF">2025-03-15T01:23:03Z</dcterms:created>
  <dcterms:modified xsi:type="dcterms:W3CDTF">2025-03-15T01:23:03Z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2052-12.8.2.18605</vt:lpwstr>
  </property>
</Properties>
</file>