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40" r:id="rId3"/>
    <p:sldId id="520" r:id="rId4"/>
    <p:sldId id="420" r:id="rId5"/>
    <p:sldId id="567" r:id="rId6"/>
    <p:sldId id="568" r:id="rId7"/>
    <p:sldId id="569" r:id="rId8"/>
    <p:sldId id="570" r:id="rId9"/>
    <p:sldId id="572" r:id="rId10"/>
    <p:sldId id="571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88" r:id="rId27"/>
    <p:sldId id="589" r:id="rId28"/>
    <p:sldId id="590" r:id="rId29"/>
    <p:sldId id="591" r:id="rId30"/>
    <p:sldId id="436" r:id="rId31"/>
    <p:sldId id="461" r:id="rId32"/>
  </p:sldIdLst>
  <p:sldSz cx="11520170" cy="7198995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congba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63A"/>
    <a:srgbClr val="F3F0EC"/>
    <a:srgbClr val="2A3135"/>
    <a:srgbClr val="420A0A"/>
    <a:srgbClr val="851515"/>
    <a:srgbClr val="672727"/>
    <a:srgbClr val="461A1A"/>
    <a:srgbClr val="501010"/>
    <a:srgbClr val="382828"/>
    <a:srgbClr val="C9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06" d="100"/>
          <a:sy n="106" d="100"/>
        </p:scale>
        <p:origin x="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21910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tx1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373160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2024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6669403" cy="720090"/>
            <a:chOff x="2053087" y="1201546"/>
            <a:chExt cx="6107149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安同校园行</a:t>
              </a:r>
              <a:endParaRPr lang="zh-CN" altLang="en-US" sz="4000" dirty="0">
                <a:solidFill>
                  <a:schemeClr val="tx1"/>
                </a:solidFill>
                <a:latin typeface="MiSans Medium" charset="-122"/>
                <a:ea typeface="MiSans Medium" charset="-122"/>
                <a:cs typeface="Open Sans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4713442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4856339" y="1201546"/>
              <a:ext cx="3303897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北京站</a:t>
              </a:r>
              <a:endParaRPr lang="zh-CN" altLang="en-US" sz="3800" dirty="0">
                <a:solidFill>
                  <a:srgbClr val="CA463A"/>
                </a:solidFill>
                <a:latin typeface="MiSans Medium" charset="-122"/>
                <a:ea typeface="MiSans Medium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04382" y="1007368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8" y="1206607"/>
            <a:ext cx="5111846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266630" y="4472386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89555" y="1223392"/>
            <a:ext cx="5615902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14.png"/><Relationship Id="rId12" Type="http://schemas.openxmlformats.org/officeDocument/2006/relationships/image" Target="../media/image13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%5bSOLVED%5d%20RTL8723BE%20WiFi&amp;BT%20Card%20and%20Intel%20Skylake%20problem&#13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lore.kernel.org/lkml/05390e0b-27fd-4190-971e-e70a498c8221@lwfinger.net/T/" TargetMode="External"/><Relationship Id="rId1" Type="http://schemas.openxmlformats.org/officeDocument/2006/relationships/hyperlink" Target="https://bugzilla.kernel.org/show_bug.cgi?id=21812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nickdesaulniers.github.io/blog/2017/05/16/submitting-your-first-patch-to-the-linux-kernel-and-responding-to-feedback/" TargetMode="External"/><Relationship Id="rId2" Type="http://schemas.openxmlformats.org/officeDocument/2006/relationships/hyperlink" Target="https://b4.docs.kernel.org/en/latest/" TargetMode="External"/><Relationship Id="rId1" Type="http://schemas.openxmlformats.org/officeDocument/2006/relationships/hyperlink" Target="&#25552;&#20132;&#34917;&#19969;&#65306;&#22914;&#20309;&#35753;&#20320;&#30340;&#25913;&#21160;&#36827;&#20837;&#20869;&#26680;&#65288;&#20869;&#26680;&#19978;&#28216;&#25991;&#26723;&#65289;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14.png"/><Relationship Id="rId12" Type="http://schemas.openxmlformats.org/officeDocument/2006/relationships/image" Target="../media/image13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811530" y="579755"/>
            <a:ext cx="9329358" cy="5400000"/>
            <a:chOff x="8657" y="1074"/>
            <a:chExt cx="13011" cy="7531"/>
          </a:xfrm>
        </p:grpSpPr>
        <p:pic>
          <p:nvPicPr>
            <p:cNvPr id="7" name="图片 6" descr="/home/mingcongbai/文档/AOSC/Campus Events/20241020 - NIT/icons/bilibili.svgbilibili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662" y="3262"/>
              <a:ext cx="1185" cy="1185"/>
            </a:xfrm>
            <a:prstGeom prst="rect">
              <a:avLst/>
            </a:prstGeom>
          </p:spPr>
        </p:pic>
        <p:pic>
          <p:nvPicPr>
            <p:cNvPr id="8" name="图片 7" descr="/home/mingcongbai/文档/AOSC/Campus Events/20241020 - NIT/icons/globe-solid.svgglobe-solid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662" y="1074"/>
              <a:ext cx="1185" cy="1185"/>
            </a:xfrm>
            <a:prstGeom prst="rect">
              <a:avLst/>
            </a:prstGeom>
          </p:spPr>
        </p:pic>
        <p:pic>
          <p:nvPicPr>
            <p:cNvPr id="9" name="图片 8" descr="/home/mingcongbai/文档/AOSC/Campus Events/20241020 - NIT/icons/qq.svgqq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4" r="44"/>
            <a:stretch>
              <a:fillRect/>
            </a:stretch>
          </p:blipFill>
          <p:spPr>
            <a:xfrm>
              <a:off x="15259" y="3303"/>
              <a:ext cx="1185" cy="1355"/>
            </a:xfrm>
            <a:prstGeom prst="rect">
              <a:avLst/>
            </a:prstGeom>
          </p:spPr>
        </p:pic>
        <p:pic>
          <p:nvPicPr>
            <p:cNvPr id="11" name="图片 10" descr="/home/mingcongbai/文档/AOSC/Campus Events/20241020 - NIT/icons/weibo.svgweibo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62" y="5279"/>
              <a:ext cx="1355" cy="1355"/>
            </a:xfrm>
            <a:prstGeom prst="rect">
              <a:avLst/>
            </a:prstGeom>
          </p:spPr>
        </p:pic>
        <p:pic>
          <p:nvPicPr>
            <p:cNvPr id="12" name="图片 11" descr="/home/mingcongbai/文档/AOSC/Campus Events/20241020 - NIT/icons/weixin.svgweixin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57" r="57"/>
            <a:stretch>
              <a:fillRect/>
            </a:stretch>
          </p:blipFill>
          <p:spPr>
            <a:xfrm>
              <a:off x="8657" y="7551"/>
              <a:ext cx="1185" cy="105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6750" y="1252"/>
              <a:ext cx="49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@AOSC-Dev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pic>
          <p:nvPicPr>
            <p:cNvPr id="19" name="图片 18" descr="/home/mingcongbai/文档/AOSC/Campus Events/20241020 - NIT/icons/github.svggithub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259" y="1074"/>
              <a:ext cx="1185" cy="122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0282" y="1233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aosc.io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82" y="3327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安同开源社区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284" y="5518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284" y="7642"/>
              <a:ext cx="53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x-none" sz="2400">
                  <a:solidFill>
                    <a:schemeClr val="tx1"/>
                  </a:solidFill>
                  <a:latin typeface="MiSans Semibold" charset="-122"/>
                  <a:ea typeface="MiSans Semibold" charset="-122"/>
                </a:rPr>
                <a:t>公众号：安同开源</a:t>
              </a:r>
              <a:endParaRPr lang="zh-CN" altLang="x-none" sz="2400">
                <a:solidFill>
                  <a:schemeClr val="tx1"/>
                </a:solidFill>
                <a:latin typeface="MiSans Semibold" charset="-122"/>
                <a:ea typeface="MiSans Semibold" charset="-122"/>
              </a:endParaRPr>
            </a:p>
          </p:txBody>
        </p:sp>
        <p:pic>
          <p:nvPicPr>
            <p:cNvPr id="27" name="图片 26" descr="/home/mingcongbai/文档/AOSC/Campus Events/202403 - LCPU: Towards Modern Distro/qrcodes/qq-qr.pngqq-qr"/>
            <p:cNvPicPr>
              <a:picLocks noChangeAspect="1"/>
            </p:cNvPicPr>
            <p:nvPr/>
          </p:nvPicPr>
          <p:blipFill>
            <a:blip r:embed="rId13"/>
            <a:srcRect t="2" b="2"/>
            <a:stretch>
              <a:fillRect/>
            </a:stretch>
          </p:blipFill>
          <p:spPr>
            <a:xfrm>
              <a:off x="16885" y="3177"/>
              <a:ext cx="3726" cy="3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部分贡献经历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8599805" cy="4500245"/>
          </a:xfrm>
        </p:spPr>
        <p:txBody>
          <a:bodyPr/>
          <a:p>
            <a:r>
              <a:rPr lang="zh-CN" sz="2400"/>
              <a:t>这些补丁修了什么？如前面提到的几个路径</a:t>
            </a:r>
            <a:endParaRPr lang="zh-CN" sz="2400"/>
          </a:p>
          <a:p>
            <a:pPr lvl="1"/>
            <a:r>
              <a:rPr lang="zh-CN" sz="2055">
                <a:sym typeface="+mn-ea"/>
              </a:rPr>
              <a:t>文档审阅校对</a:t>
            </a:r>
            <a:r>
              <a:rPr lang="en-US" altLang="zh-CN" sz="2055">
                <a:sym typeface="+mn-ea"/>
              </a:rPr>
              <a:t>/</a:t>
            </a:r>
            <a:r>
              <a:rPr lang="zh-CN" sz="2055">
                <a:sym typeface="+mn-ea"/>
              </a:rPr>
              <a:t>翻译，针对信息错误、编译器警告和错误修复</a:t>
            </a:r>
            <a:endParaRPr lang="zh-CN" sz="2055"/>
          </a:p>
          <a:p>
            <a:pPr lvl="1"/>
            <a:r>
              <a:rPr lang="zh-CN" sz="2055">
                <a:sym typeface="+mn-ea"/>
              </a:rPr>
              <a:t>针对机型特定问题提交规避或“怪癖”</a:t>
            </a:r>
            <a:r>
              <a:rPr lang="en-US" altLang="zh-CN" sz="2055">
                <a:sym typeface="+mn-ea"/>
              </a:rPr>
              <a:t> (quirk) </a:t>
            </a:r>
            <a:r>
              <a:rPr lang="zh-CN" sz="2055">
                <a:sym typeface="+mn-ea"/>
              </a:rPr>
              <a:t>代码</a:t>
            </a:r>
            <a:endParaRPr lang="zh-CN" sz="2055"/>
          </a:p>
          <a:p>
            <a:pPr lvl="1"/>
            <a:r>
              <a:rPr lang="zh-CN" sz="2055">
                <a:sym typeface="+mn-ea"/>
              </a:rPr>
              <a:t>挑战自我：根据规格文档提交</a:t>
            </a:r>
            <a:r>
              <a:rPr lang="zh-CN" sz="2055">
                <a:sym typeface="+mn-ea"/>
              </a:rPr>
              <a:t>硬件驱动实现的</a:t>
            </a:r>
            <a:r>
              <a:rPr lang="zh-CN" sz="2055">
                <a:sym typeface="+mn-ea"/>
              </a:rPr>
              <a:t>修复</a:t>
            </a:r>
            <a:endParaRPr lang="zh-CN" sz="2400"/>
          </a:p>
          <a:p>
            <a:r>
              <a:rPr lang="zh-CN" sz="2400"/>
              <a:t>我是如何找到这些贡献机会的？</a:t>
            </a:r>
            <a:endParaRPr lang="zh-CN" sz="2400"/>
          </a:p>
          <a:p>
            <a:pPr lvl="1"/>
            <a:r>
              <a:rPr lang="zh-CN" sz="2055"/>
              <a:t>发行版维护过程中主动或被动发现的问题</a:t>
            </a:r>
            <a:endParaRPr lang="zh-CN" sz="2055"/>
          </a:p>
          <a:p>
            <a:pPr lvl="1"/>
            <a:r>
              <a:rPr lang="zh-CN" sz="2055"/>
              <a:t>在龙架构和非主力机器上安装时遇到的问题（最常见的一类）</a:t>
            </a:r>
            <a:endParaRPr lang="zh-CN" sz="2055"/>
          </a:p>
          <a:p>
            <a:pPr lvl="1"/>
            <a:r>
              <a:rPr lang="zh-CN" sz="2055"/>
              <a:t>用户需求（如在龙芯上使用 Intel 独显进行视频剪辑、游戏娱乐）</a:t>
            </a:r>
            <a:endParaRPr lang="zh-CN" sz="2055"/>
          </a:p>
          <a:p>
            <a:pPr lvl="1"/>
            <a:r>
              <a:rPr lang="zh-CN" sz="2055"/>
              <a:t>测试内核更新时发现的问题</a:t>
            </a:r>
            <a:endParaRPr lang="zh-CN" sz="2055"/>
          </a:p>
          <a:p>
            <a:pPr lvl="1"/>
            <a:r>
              <a:rPr lang="zh-CN" sz="2055"/>
              <a:t>我或用户新购入的设备</a:t>
            </a:r>
            <a:endParaRPr lang="zh-CN" sz="205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贡献门槛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8599805" cy="4500245"/>
          </a:xfrm>
        </p:spPr>
        <p:txBody>
          <a:bodyPr/>
          <a:p>
            <a:r>
              <a:rPr lang="zh-CN" sz="2400"/>
              <a:t>第一步：找到兴趣点或需要解决的问题（问题意识）</a:t>
            </a:r>
            <a:endParaRPr lang="zh-CN" sz="2400"/>
          </a:p>
          <a:p>
            <a:pPr lvl="1"/>
            <a:r>
              <a:rPr lang="zh-CN" sz="2055"/>
              <a:t>第 2-N 步：学习掌握基本技能、耐心学习流程、练习与试错</a:t>
            </a:r>
            <a:endParaRPr lang="zh-CN" sz="2055"/>
          </a:p>
          <a:p>
            <a:r>
              <a:rPr lang="zh-CN" sz="2400"/>
              <a:t>所需技能</a:t>
            </a:r>
            <a:endParaRPr lang="zh-CN" sz="2400"/>
          </a:p>
          <a:p>
            <a:pPr lvl="1"/>
            <a:r>
              <a:rPr lang="zh-CN" sz="2055"/>
              <a:t>对日志的解读和代码定位（基础 C 语言能力）</a:t>
            </a:r>
            <a:endParaRPr lang="zh-CN" sz="2055"/>
          </a:p>
          <a:p>
            <a:pPr lvl="1"/>
            <a:r>
              <a:rPr lang="zh-CN" sz="2055"/>
              <a:t>查阅邮件并定位引入过程、原因和可能后果（英语阅读能力、</a:t>
            </a:r>
            <a:br>
              <a:rPr lang="zh-CN" sz="2055"/>
            </a:br>
            <a:r>
              <a:rPr lang="zh-CN" sz="2055"/>
              <a:t>基础 Git 命令）</a:t>
            </a:r>
            <a:endParaRPr lang="zh-CN" sz="2055"/>
          </a:p>
          <a:p>
            <a:pPr lvl="1"/>
            <a:r>
              <a:rPr lang="zh-CN" sz="2055"/>
              <a:t>在必要时进行二分排查（Git 二分命令 - git bisect）</a:t>
            </a:r>
            <a:endParaRPr lang="zh-CN" sz="2055"/>
          </a:p>
          <a:p>
            <a:pPr lvl="1"/>
            <a:r>
              <a:rPr lang="zh-CN" sz="2055"/>
              <a:t>英文与正式邮件书写（收件人、抄送、回复格式、.mbox 导入等）</a:t>
            </a:r>
            <a:endParaRPr lang="zh-CN" sz="2055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令人胆颤？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8599805" cy="4500245"/>
          </a:xfrm>
        </p:spPr>
        <p:txBody>
          <a:bodyPr/>
          <a:p>
            <a:r>
              <a:rPr lang="zh-CN" sz="2400"/>
              <a:t>其实还好！</a:t>
            </a:r>
            <a:endParaRPr lang="zh-CN" sz="2400"/>
          </a:p>
          <a:p>
            <a:pPr lvl="1"/>
            <a:r>
              <a:rPr lang="zh-CN" sz="2055"/>
              <a:t>摸着石头过河：无需一下掌握所有的技能</a:t>
            </a:r>
            <a:endParaRPr lang="zh-CN" sz="2055"/>
          </a:p>
          <a:p>
            <a:pPr lvl="1"/>
            <a:r>
              <a:rPr lang="zh-CN" sz="2055"/>
              <a:t>开卷考试：邮件列表沟通（包括评审）节奏往往较慢，不用急</a:t>
            </a:r>
            <a:endParaRPr lang="zh-CN" sz="2055"/>
          </a:p>
          <a:p>
            <a:r>
              <a:rPr lang="zh-CN" sz="2400"/>
              <a:t>演示：华硕 F441U 的一则稳定问题</a:t>
            </a:r>
            <a:endParaRPr lang="zh-CN" sz="2400"/>
          </a:p>
          <a:p>
            <a:pPr lvl="1"/>
            <a:r>
              <a:rPr lang="zh-CN" sz="2055"/>
              <a:t>Realtek RTL8723BE 网卡频繁报 PCIe AER（高级错误报告）</a:t>
            </a:r>
            <a:endParaRPr lang="zh-CN" sz="2055"/>
          </a:p>
          <a:p>
            <a:pPr lvl="1"/>
            <a:r>
              <a:rPr lang="zh-CN" sz="2055"/>
              <a:t>频率极高以至于影响正常使用，甚至可能导致死机</a:t>
            </a:r>
            <a:endParaRPr lang="zh-CN" sz="2055"/>
          </a:p>
          <a:p>
            <a:r>
              <a:rPr lang="zh-CN" sz="2400"/>
              <a:t>理想的入门案例：</a:t>
            </a:r>
            <a:endParaRPr lang="zh-CN" sz="2400"/>
          </a:p>
          <a:p>
            <a:pPr lvl="1"/>
            <a:r>
              <a:rPr lang="zh-CN" sz="2055"/>
              <a:t>涉及编码量较少，着重于信息收集</a:t>
            </a:r>
            <a:endParaRPr lang="zh-CN" sz="2055"/>
          </a:p>
          <a:p>
            <a:pPr lvl="1"/>
            <a:r>
              <a:rPr lang="zh-CN" sz="2055"/>
              <a:t>属于机型特定规避，内核中有较为成熟的机制可以直接利用</a:t>
            </a:r>
            <a:endParaRPr lang="zh-CN" sz="2055"/>
          </a:p>
          <a:p>
            <a:pPr lvl="1"/>
            <a:r>
              <a:rPr lang="zh-CN" sz="2055"/>
              <a:t>驱动维护较为活跃，维护者较为友好</a:t>
            </a:r>
            <a:endParaRPr lang="zh-CN" sz="205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问题历史：上游介入前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这一问题实际上早在 2016 年就有用户报告，为华硕 Skylake 机型</a:t>
            </a:r>
            <a:endParaRPr lang="zh-CN" sz="2400"/>
          </a:p>
          <a:p>
            <a:pPr lvl="1"/>
            <a:r>
              <a:rPr lang="zh-CN" sz="2055">
                <a:hlinkClick r:id="rId1" tooltip="" action="ppaction://hlinkfile"/>
              </a:rPr>
              <a:t>[SOLVED] RTL8723BE WiFi&amp;BT Card and Intel Skylake problem</a:t>
            </a:r>
            <a:endParaRPr lang="zh-CN" sz="2055"/>
          </a:p>
          <a:p>
            <a:pPr lvl="1"/>
            <a:r>
              <a:rPr lang="zh-CN" sz="2055"/>
              <a:t>真的已经“解决 (solved)”了吗，非也！</a:t>
            </a:r>
            <a:endParaRPr lang="zh-CN" sz="2055"/>
          </a:p>
          <a:p>
            <a:pPr lvl="2"/>
            <a:r>
              <a:rPr lang="zh-CN" sz="1710"/>
              <a:t>用户一开始根本无法使用该网卡：网卡被 asus-nb-wmi 驱动错误屏蔽</a:t>
            </a:r>
            <a:endParaRPr lang="zh-CN" sz="1710"/>
          </a:p>
          <a:p>
            <a:pPr lvl="2"/>
            <a:r>
              <a:rPr lang="zh-CN" sz="1710"/>
              <a:t>而后，用户报告网卡速率异常低，但并未在意</a:t>
            </a:r>
            <a:endParaRPr lang="zh-CN" sz="1710"/>
          </a:p>
          <a:p>
            <a:pPr lvl="0"/>
            <a:r>
              <a:rPr lang="zh-CN" sz="2395"/>
              <a:t>2016 - 2023 年：关于性能的零星报告，均为华硕 6</a:t>
            </a:r>
            <a:r>
              <a:rPr lang="en-US" altLang="zh-CN" sz="2395"/>
              <a:t>/</a:t>
            </a:r>
            <a:r>
              <a:rPr lang="zh-CN" sz="2395"/>
              <a:t>7 代机型</a:t>
            </a:r>
            <a:endParaRPr lang="zh-CN" sz="2395"/>
          </a:p>
          <a:p>
            <a:pPr lvl="1"/>
            <a:r>
              <a:rPr lang="zh-CN" sz="2055"/>
              <a:t>用户发现内核日志 (dmesg) 中有大量 PCIe AER 报错（每秒数条）</a:t>
            </a:r>
            <a:endParaRPr lang="zh-CN" sz="2055"/>
          </a:p>
          <a:p>
            <a:pPr lvl="2"/>
            <a:r>
              <a:rPr lang="zh-CN" sz="1710"/>
              <a:t>亦有用户指出机器性能异常低，不止是网卡</a:t>
            </a:r>
            <a:endParaRPr lang="zh-CN" sz="1710"/>
          </a:p>
          <a:p>
            <a:pPr lvl="1"/>
            <a:r>
              <a:rPr lang="zh-CN" sz="2055"/>
              <a:t>有人指出可禁用 PCIe ASPM（主动状态电源管理）解决问题</a:t>
            </a:r>
            <a:endParaRPr lang="zh-CN" sz="2055"/>
          </a:p>
          <a:p>
            <a:pPr lvl="2"/>
            <a:r>
              <a:rPr lang="zh-CN" sz="1710"/>
              <a:t>即 pcie_aspm=off 内核参数</a:t>
            </a:r>
            <a:endParaRPr lang="zh-CN" sz="1710"/>
          </a:p>
          <a:p>
            <a:pPr lvl="2"/>
            <a:r>
              <a:rPr lang="zh-CN" sz="1710"/>
              <a:t>在绝大多数情况下被当作了最终解决方法</a:t>
            </a:r>
            <a:endParaRPr lang="zh-CN" sz="1710"/>
          </a:p>
          <a:p>
            <a:pPr lvl="2"/>
            <a:r>
              <a:rPr lang="zh-CN" sz="1710" u="sng"/>
              <a:t>真的足够好吗？</a:t>
            </a:r>
            <a:endParaRPr lang="zh-CN" sz="1710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问题历史：上游介入与用户报告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2023 年，Jian-Hong Pan </a:t>
            </a:r>
            <a:r>
              <a:rPr lang="zh-CN" sz="2400">
                <a:hlinkClick r:id="rId1" tooltip="" action="ppaction://hlinkfile"/>
              </a:rPr>
              <a:t>在内核问题追踪系统报告了该问题</a:t>
            </a:r>
            <a:endParaRPr lang="zh-CN" sz="2400"/>
          </a:p>
          <a:p>
            <a:pPr lvl="1"/>
            <a:r>
              <a:rPr lang="zh-CN" sz="2055" u="sng"/>
              <a:t>还是华硕的 Skylake/Kaby Lake 机型</a:t>
            </a:r>
            <a:r>
              <a:rPr lang="zh-CN" sz="2055"/>
              <a:t>，完全没有得到任何答复</a:t>
            </a:r>
            <a:endParaRPr lang="zh-CN" sz="2055"/>
          </a:p>
          <a:p>
            <a:pPr lvl="1"/>
            <a:r>
              <a:rPr lang="zh-CN" sz="2055"/>
              <a:t>最终自己</a:t>
            </a:r>
            <a:r>
              <a:rPr lang="zh-CN" sz="2055">
                <a:hlinkClick r:id="rId2" tooltip="" action="ppaction://hlinkfile"/>
              </a:rPr>
              <a:t>编写并提交了补丁</a:t>
            </a:r>
            <a:r>
              <a:rPr lang="zh-CN" sz="2055"/>
              <a:t>，在所有 Skylake/Kaby Lake 桥片上禁用了 RTL8723BE 无线网卡的 ASPM 功能</a:t>
            </a:r>
            <a:endParaRPr lang="zh-CN" sz="2055"/>
          </a:p>
          <a:p>
            <a:pPr lvl="1"/>
            <a:r>
              <a:rPr lang="zh-CN" sz="2055"/>
              <a:t>经历三版补丁审阅，未能与维护者就实现方式达成一致，最终搁置</a:t>
            </a:r>
            <a:endParaRPr lang="zh-CN" sz="2055"/>
          </a:p>
          <a:p>
            <a:r>
              <a:rPr lang="zh-CN" sz="2400"/>
              <a:t>2025 年初，用户安装安同 OS 时报告稳定性问题</a:t>
            </a:r>
            <a:endParaRPr lang="zh-CN" sz="2400"/>
          </a:p>
          <a:p>
            <a:pPr lvl="1"/>
            <a:r>
              <a:rPr lang="zh-CN" sz="2055"/>
              <a:t>无法完成安装（进度不动或死机），查阅内核日志发现大量</a:t>
            </a:r>
            <a:br>
              <a:rPr lang="zh-CN" sz="2055"/>
            </a:br>
            <a:r>
              <a:rPr lang="zh-CN" sz="2055"/>
              <a:t>PCIe AER 报错（结合 lspci -tv 命令可知错误来自</a:t>
            </a:r>
            <a:br>
              <a:rPr lang="zh-CN" sz="2055"/>
            </a:br>
            <a:r>
              <a:rPr lang="zh-CN" sz="2055"/>
              <a:t>0000:00:1c.5 - 对应 RTL8723BE 网卡）</a:t>
            </a:r>
            <a:endParaRPr lang="zh-CN" sz="2055"/>
          </a:p>
          <a:p>
            <a:pPr lvl="1"/>
            <a:r>
              <a:rPr lang="zh-CN" sz="2055"/>
              <a:t>查看 dmidecode（DMI 信息解析工具）及 lspci（PCI 设备</a:t>
            </a:r>
            <a:br>
              <a:rPr lang="zh-CN" sz="2055"/>
            </a:br>
            <a:r>
              <a:rPr lang="zh-CN" sz="2055"/>
              <a:t>查看工具），发现属于上述典型华硕</a:t>
            </a:r>
            <a:r>
              <a:rPr lang="en-US" altLang="zh-CN" sz="2055"/>
              <a:t> </a:t>
            </a:r>
            <a:r>
              <a:rPr lang="zh-CN" sz="2055"/>
              <a:t>Kaby Lake + </a:t>
            </a:r>
            <a:br>
              <a:rPr lang="zh-CN" sz="2055"/>
            </a:br>
            <a:r>
              <a:rPr lang="zh-CN" sz="2055"/>
              <a:t>RTL8723BE 机型</a:t>
            </a:r>
            <a:endParaRPr lang="zh-CN" sz="2055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根据 Jian-Hong Pan 收到的反馈</a:t>
            </a:r>
            <a:endParaRPr lang="zh-CN" sz="2400"/>
          </a:p>
          <a:p>
            <a:pPr lvl="1"/>
            <a:r>
              <a:rPr lang="zh-CN" sz="2055"/>
              <a:t>对两代处理器的所有 PCIe 桥片与 RTL8723BE 的组合进行规避过于武断</a:t>
            </a:r>
            <a:endParaRPr lang="zh-CN" sz="2055"/>
          </a:p>
          <a:p>
            <a:pPr lvl="2"/>
            <a:r>
              <a:rPr lang="zh-CN" sz="1710"/>
              <a:t>那么多使用 RTL8723BE 的设备，都有问题吗？</a:t>
            </a:r>
            <a:endParaRPr lang="zh-CN" sz="1710"/>
          </a:p>
          <a:p>
            <a:pPr lvl="2"/>
            <a:r>
              <a:rPr lang="zh-CN" sz="1710"/>
              <a:t>实际上我们是不确定的</a:t>
            </a:r>
            <a:endParaRPr lang="zh-CN" sz="1710"/>
          </a:p>
          <a:p>
            <a:r>
              <a:rPr lang="zh-CN" sz="2400"/>
              <a:t>那么我们要如何实现，才更有可能得到上游认可呢？</a:t>
            </a:r>
            <a:endParaRPr lang="zh-CN" sz="2400"/>
          </a:p>
          <a:p>
            <a:pPr lvl="1"/>
            <a:r>
              <a:rPr lang="zh-CN" sz="2055"/>
              <a:t>根据问题历史</a:t>
            </a:r>
            <a:endParaRPr lang="zh-CN" sz="2055"/>
          </a:p>
          <a:p>
            <a:pPr lvl="2"/>
            <a:r>
              <a:rPr lang="zh-CN" sz="1710"/>
              <a:t>我们只确定特定的华硕 Skylake/Kaby Lake 机型搭配该款网卡会导致问题</a:t>
            </a:r>
            <a:endParaRPr lang="zh-CN" sz="1710"/>
          </a:p>
          <a:p>
            <a:pPr lvl="1"/>
            <a:r>
              <a:rPr lang="zh-CN" sz="2055"/>
              <a:t>缩小规避范围</a:t>
            </a:r>
            <a:endParaRPr lang="zh-CN" sz="2055"/>
          </a:p>
          <a:p>
            <a:pPr lvl="2"/>
            <a:r>
              <a:rPr lang="zh-CN" sz="1710"/>
              <a:t>与其去匹配所有两代桥片的 PCI 设备 ID，我们应该匹配网卡的 OEM 设备 ID</a:t>
            </a:r>
            <a:endParaRPr lang="zh-CN" sz="1710"/>
          </a:p>
          <a:p>
            <a:pPr lvl="2"/>
            <a:r>
              <a:rPr lang="zh-CN" sz="1710"/>
              <a:t>让我们来看看 lspci 输出</a:t>
            </a:r>
            <a:endParaRPr lang="zh-CN" sz="171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0106" y="1759901"/>
            <a:ext cx="9590542" cy="3895857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03:00.0 Network controller [0280]: Realtek Semiconductor Co., Ltd. RTL8723BE PCIe Wireless Network Adapter [10ec:b723]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Subsystem: Lite-On Communications Inc Device [11ad:1723]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Flags: bus master, fast devsel, latency 0, IRQ 17, IOMMU group 13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I/O ports at c000 [size=256]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Memory at ef100000 (64-bit, non-prefetchable) [size=16K]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Capabilities: &lt;access denied&gt;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Kernel driver in use: rtl8723be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Kernel modules: rtl8723be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endParaRPr lang="en-US" altLang="zh-CN" sz="1510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zh-CN" altLang="en-US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网卡设备</a:t>
            </a:r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：</a:t>
            </a:r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10ec:b723                                                     </a:t>
            </a:r>
            <a:endParaRPr lang="en-US" altLang="zh-CN" sz="1700" b="1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通用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，所有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RTL8723BE 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网卡均使用该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                                </a:t>
            </a:r>
            <a:endParaRPr lang="en-US" altLang="zh-CN" sz="1510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                                                                                                                    </a:t>
            </a:r>
            <a:endParaRPr lang="zh-CN" altLang="en-US" sz="1510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2583530" y="2424110"/>
            <a:ext cx="1626624" cy="235743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10150" y="2424110"/>
            <a:ext cx="1198218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7436652" y="2715115"/>
            <a:ext cx="6350" cy="153352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142998" y="2715115"/>
            <a:ext cx="1198218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615305" y="4349115"/>
            <a:ext cx="4443095" cy="1049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OEM ID</a:t>
            </a:r>
            <a:r>
              <a:rPr lang="zh-CN" altLang="en-US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（或称子系统</a:t>
            </a:r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）：</a:t>
            </a:r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10ec:b723</a:t>
            </a:r>
            <a:endParaRPr lang="en-US" altLang="zh-CN" sz="1700" b="1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机型专属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，特定机型或网卡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OEM 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版本</a:t>
            </a:r>
            <a:b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</a:b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使用的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可以匹配到对应的机型</a:t>
            </a:r>
            <a:endParaRPr lang="en-US" altLang="zh-CN" sz="1510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endParaRPr lang="zh-CN" altLang="en-US" sz="151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marL="71755" indent="0">
              <a:buNone/>
            </a:pPr>
            <a:r>
              <a:rPr lang="zh-CN" sz="2000"/>
              <a:t>定位网卡驱动的 ASPM 设置（drivers/net/wireless/realtek/rtlwifi/rtl8723be/sw.c）</a:t>
            </a:r>
            <a:endParaRPr lang="zh-CN" sz="2000"/>
          </a:p>
          <a:p>
            <a:pPr marL="71755" indent="0">
              <a:buNone/>
            </a:pPr>
            <a:r>
              <a:rPr lang="zh-CN" sz="200"/>
              <a:t> </a:t>
            </a:r>
            <a:endParaRPr lang="zh-CN" sz="2400"/>
          </a:p>
          <a:p>
            <a:pPr marL="71755" indent="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static void rtl8723be_init_aspm_vars(struct ieee80211_hw *hw)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{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/* This setting works for those device with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 * backdoor ASPM setting such as EPHY setting.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 b="1" u="sng">
                <a:latin typeface="Source Code Pro" panose="020B0509030403020204" charset="0"/>
                <a:cs typeface="Source Code Pro" panose="020B0509030403020204" charset="0"/>
              </a:rPr>
              <a:t> * 0 - Not support ASPM,</a:t>
            </a:r>
            <a:endParaRPr lang="zh-CN" sz="18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 b="1" u="sng">
                <a:latin typeface="Source Code Pro" panose="020B0509030403020204" charset="0"/>
                <a:cs typeface="Source Code Pro" panose="020B0509030403020204" charset="0"/>
              </a:rPr>
              <a:t> * 1 - Support ASPM,</a:t>
            </a:r>
            <a:endParaRPr lang="zh-CN" sz="18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 b="1" u="sng">
                <a:latin typeface="Source Code Pro" panose="020B0509030403020204" charset="0"/>
                <a:cs typeface="Source Code Pro" panose="020B0509030403020204" charset="0"/>
              </a:rPr>
              <a:t> * 2 - According to chipset.</a:t>
            </a:r>
            <a:endParaRPr lang="zh-CN" sz="18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 */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rtlpci-&gt;const_support_pciaspm = rtlpriv-&gt;cfg-&gt;</a:t>
            </a:r>
            <a:br>
              <a:rPr lang="zh-CN" sz="1800">
                <a:latin typeface="Source Code Pro" panose="020B0509030403020204" charset="0"/>
                <a:cs typeface="Source Code Pro" panose="020B0509030403020204" charset="0"/>
              </a:rPr>
            </a:br>
            <a:r>
              <a:rPr lang="en-US" altLang="zh-CN" sz="1800">
                <a:latin typeface="Source Code Pro" panose="020B0509030403020204" charset="0"/>
                <a:cs typeface="Source Code Pro" panose="020B0509030403020204" charset="0"/>
              </a:rPr>
              <a:t>	 </a:t>
            </a: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mod_params-&gt;aspm_support;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}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marL="71755" indent="0">
              <a:buNone/>
            </a:pPr>
            <a:r>
              <a:rPr lang="zh-CN" sz="2000"/>
              <a:t>继续挖掘默认值：</a:t>
            </a:r>
            <a:endParaRPr lang="zh-CN" sz="2000"/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000"/>
          </a:p>
          <a:p>
            <a:pPr marL="71755" indent="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static struct rtl_mod_params rtl8723be_mod_params = {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buNone/>
            </a:pPr>
            <a:r>
              <a:rPr lang="zh-CN" sz="2000" b="1" u="sng">
                <a:latin typeface="Source Code Pro" panose="020B0509030403020204" charset="0"/>
                <a:cs typeface="Source Code Pro" panose="020B0509030403020204" charset="0"/>
              </a:rPr>
              <a:t>.aspm_support = 1,</a:t>
            </a:r>
            <a:endParaRPr lang="zh-CN" sz="20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};</a:t>
            </a:r>
            <a:endParaRPr lang="zh-CN" sz="2000"/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000"/>
          </a:p>
          <a:p>
            <a:r>
              <a:rPr lang="zh-CN" sz="2000"/>
              <a:t>这告诉我们什么？</a:t>
            </a:r>
            <a:endParaRPr lang="zh-CN" sz="2000"/>
          </a:p>
          <a:p>
            <a:pPr lvl="1"/>
            <a:r>
              <a:rPr lang="zh-CN" sz="1710"/>
              <a:t>该网卡驱动默认启用 ASPM (1)，而非根据芯片组支持探测 (2)</a:t>
            </a:r>
            <a:endParaRPr lang="zh-CN" sz="1710"/>
          </a:p>
          <a:p>
            <a:pPr lvl="0"/>
            <a:r>
              <a:rPr lang="zh-CN" sz="1995"/>
              <a:t>下一个问题：“根据芯片组支持探测”的逻辑是怎样的？</a:t>
            </a:r>
            <a:endParaRPr lang="zh-CN" sz="199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948545" cy="4500245"/>
          </a:xfrm>
        </p:spPr>
        <p:txBody>
          <a:bodyPr/>
          <a:p>
            <a:pPr marL="71755" indent="0">
              <a:buNone/>
            </a:pPr>
            <a:r>
              <a:rPr lang="zh-CN" sz="2000"/>
              <a:t>寻找 </a:t>
            </a: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const_support_pciaspm</a:t>
            </a:r>
            <a:r>
              <a:rPr lang="zh-CN" sz="2000"/>
              <a:t> 的赋值来源（</a:t>
            </a:r>
            <a:r>
              <a:rPr lang="en-US" altLang="zh-CN" sz="2000"/>
              <a:t>...</a:t>
            </a:r>
            <a:r>
              <a:rPr lang="zh-CN" sz="2000"/>
              <a:t>/wireless/realtek/rtlwifi/pci.c）</a:t>
            </a:r>
            <a:endParaRPr lang="zh-CN" sz="2000"/>
          </a:p>
          <a:p>
            <a:pPr marL="71755" indent="0">
              <a:buNone/>
            </a:pPr>
            <a:r>
              <a:rPr lang="zh-CN" sz="200"/>
              <a:t> </a:t>
            </a:r>
            <a:endParaRPr lang="zh-CN" sz="2000"/>
          </a:p>
          <a:p>
            <a:pPr marL="71755" indent="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static void _rtl_pci_update_default_setting(struct ieee80211_hw *hw)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{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/*Set HW definition to determine if it supports ASPM. */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switch (rtlpci-&gt;const_support_pciaspm) {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case 2: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/*ASPM value set by chipset. */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lnSpc>
                <a:spcPct val="110000"/>
              </a:lnSpc>
              <a:buNone/>
            </a:pPr>
            <a:r>
              <a:rPr lang="zh-CN" sz="1500" b="1" u="sng">
                <a:latin typeface="Source Code Pro" panose="020B0509030403020204" charset="0"/>
                <a:cs typeface="Source Code Pro" panose="020B0509030403020204" charset="0"/>
              </a:rPr>
              <a:t>if (pcibridge_vendor == PCI_BRIDGE_VENDOR_INTEL)</a:t>
            </a:r>
            <a:endParaRPr lang="zh-CN" sz="15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lnSpc>
                <a:spcPct val="110000"/>
              </a:lnSpc>
              <a:buNone/>
            </a:pPr>
            <a:r>
              <a:rPr lang="zh-CN" sz="1500" b="1" u="sng">
                <a:latin typeface="Source Code Pro" panose="020B0509030403020204" charset="0"/>
                <a:cs typeface="Source Code Pro" panose="020B0509030403020204" charset="0"/>
              </a:rPr>
              <a:t>ppsc-&gt;support_aspm = true;</a:t>
            </a:r>
            <a:endParaRPr lang="zh-CN" sz="15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lnSpc>
                <a:spcPct val="110000"/>
              </a:lnSpc>
              <a:buNone/>
            </a:pPr>
            <a:r>
              <a:rPr lang="zh-CN" sz="1500" b="1" u="sng">
                <a:latin typeface="Source Code Pro" panose="020B0509030403020204" charset="0"/>
                <a:cs typeface="Source Code Pro" panose="020B0509030403020204" charset="0"/>
              </a:rPr>
              <a:t>break;</a:t>
            </a:r>
            <a:endParaRPr lang="zh-CN" sz="15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}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从用户报告到</a:t>
            </a:r>
            <a:r>
              <a:rPr lang="en-US" altLang="zh-CN">
                <a:sym typeface="+mn-ea"/>
              </a:rPr>
              <a:t> Linux </a:t>
            </a:r>
            <a:r>
              <a:rPr lang="zh-CN" altLang="en-US">
                <a:sym typeface="+mn-ea"/>
              </a:rPr>
              <a:t>上游补丁</a:t>
            </a:r>
            <a:endParaRPr lang="zh-CN" altLang="en-US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755" y="2373160"/>
            <a:ext cx="8640366" cy="576000"/>
          </a:xfrm>
        </p:spPr>
        <p:txBody>
          <a:bodyPr>
            <a:normAutofit fontScale="90000" lnSpcReduction="20000"/>
          </a:bodyPr>
          <a:p>
            <a:r>
              <a:rPr lang="zh-CN" altLang="en-US">
                <a:sym typeface="+mn-ea"/>
              </a:rPr>
              <a:t>实战讲解与</a:t>
            </a:r>
            <a:r>
              <a:rPr lang="zh-CN" altLang="en-US"/>
              <a:t>演示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>
                <a:sym typeface="+mn-ea"/>
              </a:rPr>
              <a:t>白铭骢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我们目前掌握了什么信息？</a:t>
            </a:r>
            <a:endParaRPr lang="zh-CN" sz="2400"/>
          </a:p>
          <a:p>
            <a:pPr lvl="1"/>
            <a:r>
              <a:rPr lang="zh-CN" sz="2055"/>
              <a:t>RTL8723BE 网卡默认开启 ASPM，不论用户在使用什么芯片组（桥片）</a:t>
            </a:r>
            <a:endParaRPr lang="zh-CN" sz="2055"/>
          </a:p>
          <a:p>
            <a:pPr lvl="1"/>
            <a:r>
              <a:rPr lang="zh-CN" sz="2055"/>
              <a:t>驱动维护者认为搭配 Intel 芯片组是一定可以开启 ASPM 的</a:t>
            </a:r>
            <a:endParaRPr lang="zh-CN" sz="2055"/>
          </a:p>
          <a:p>
            <a:r>
              <a:rPr lang="zh-CN" sz="2400" u="sng"/>
              <a:t>哟，这不就有问题了吗？</a:t>
            </a:r>
            <a:r>
              <a:rPr lang="zh-CN" sz="2400"/>
              <a:t>回顾眼下的问题</a:t>
            </a:r>
            <a:endParaRPr lang="zh-CN" sz="2400"/>
          </a:p>
          <a:p>
            <a:pPr lvl="1"/>
            <a:r>
              <a:rPr lang="zh-CN" sz="2055"/>
              <a:t>RTL8723BE 在华硕 F441U 这台 Intel 机型上开启 ASPM 会导致 AER 报错</a:t>
            </a:r>
            <a:endParaRPr lang="zh-CN" sz="2055"/>
          </a:p>
          <a:p>
            <a:r>
              <a:rPr lang="zh-CN" sz="2400"/>
              <a:t>怎么办？</a:t>
            </a:r>
            <a:endParaRPr lang="zh-CN" sz="2400"/>
          </a:p>
          <a:p>
            <a:pPr lvl="1"/>
            <a:r>
              <a:rPr lang="zh-CN" sz="2055"/>
              <a:t>以严谨为原则最小化规避该问题（回顾之前三版补丁的结果）</a:t>
            </a:r>
            <a:endParaRPr lang="zh-CN" sz="2055"/>
          </a:p>
          <a:p>
            <a:pPr lvl="1"/>
            <a:r>
              <a:rPr lang="zh-CN" sz="2055"/>
              <a:t>我们目前知道问题的根源是网卡，因此应该从网卡设备上进行规避</a:t>
            </a:r>
            <a:endParaRPr lang="zh-CN" sz="2055"/>
          </a:p>
          <a:p>
            <a:pPr lvl="0"/>
            <a:r>
              <a:rPr lang="zh-CN" sz="2395" u="sng"/>
              <a:t>记住上面的信息，这是后续编写补丁正文需要的证据</a:t>
            </a:r>
            <a:endParaRPr lang="zh-CN" sz="2395" u="sn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根据第一点认识我们知道，默认开启 ASPM 不可取</a:t>
            </a:r>
            <a:endParaRPr lang="zh-CN" sz="2400"/>
          </a:p>
          <a:p>
            <a:pPr lvl="1"/>
            <a:r>
              <a:rPr lang="zh-CN" sz="2055"/>
              <a:t>根据现有惯例，ASPM 的机型 + 网卡型号匹配特判并非在具体型号的驱动内完成，而是在 rtlwifi 驱动的共享 PCI 支持代码 (pci.c) 中，如下例</a:t>
            </a:r>
            <a:endParaRPr lang="zh-CN" sz="2055"/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400"/>
          </a:p>
          <a:p>
            <a:pPr marL="71755" indent="0"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pcie_capability_read_word(rtlpci-&gt;pdev, PCI_EXP_LNKCTL, &amp;init_aspm);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if (</a:t>
            </a:r>
            <a:r>
              <a:rPr lang="zh-CN" sz="1600" b="1" u="sng">
                <a:latin typeface="Source Code Pro" panose="020B0509030403020204" charset="0"/>
                <a:cs typeface="Source Code Pro" panose="020B0509030403020204" charset="0"/>
              </a:rPr>
              <a:t>rtlpriv-&gt;rtlhal.hw_type == HARDWARE_TYPE_RTL8192SE</a:t>
            </a: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 &amp;&amp;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((u8)init_aspm) == (</a:t>
            </a:r>
            <a:r>
              <a:rPr lang="zh-CN" sz="1600" b="1" u="sng">
                <a:latin typeface="Source Code Pro" panose="020B0509030403020204" charset="0"/>
                <a:cs typeface="Source Code Pro" panose="020B0509030403020204" charset="0"/>
              </a:rPr>
              <a:t>PCI_EXP_LNKCTL_ASPM_L0S |</a:t>
            </a:r>
            <a:endParaRPr lang="zh-CN" sz="16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2814955" lvl="6" indent="457200">
              <a:buNone/>
            </a:pPr>
            <a:r>
              <a:rPr lang="en-US" altLang="zh-CN" sz="1600" b="1" u="sng"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zh-CN" sz="1600" b="1" u="sng">
                <a:latin typeface="Source Code Pro" panose="020B0509030403020204" charset="0"/>
                <a:cs typeface="Source Code Pro" panose="020B0509030403020204" charset="0"/>
              </a:rPr>
              <a:t>PCI_EXP_LNKCTL_ASPM_L1 | PCI_EXP_LNKCTL_CCC</a:t>
            </a: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))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ppsc-&gt;support_aspm = false;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400"/>
          </a:p>
          <a:p>
            <a:pPr marL="71755" indent="0">
              <a:buNone/>
            </a:pPr>
            <a:r>
              <a:rPr lang="zh-CN" sz="2000"/>
              <a:t>“如匹配到 RTL8192SE 及支持 PCIe ASPM L0s/L1 及 CCC 支持的</a:t>
            </a:r>
            <a:br>
              <a:rPr lang="zh-CN" sz="2000"/>
            </a:br>
            <a:r>
              <a:rPr lang="zh-CN" sz="2000"/>
              <a:t>平台，则禁用 ASPM”</a:t>
            </a:r>
            <a:endParaRPr lang="zh-CN" sz="2400"/>
          </a:p>
          <a:p>
            <a:endParaRPr lang="zh-CN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根据这个例子，我们将对 rtlwifi/pci.c 进行修改</a:t>
            </a:r>
            <a:endParaRPr lang="zh-CN" sz="2400"/>
          </a:p>
          <a:p>
            <a:pPr lvl="1"/>
            <a:r>
              <a:rPr lang="zh-CN" sz="2055"/>
              <a:t>前面提到，华硕特定机型的 RTL8723BE 网卡带有特殊 OEM/子系统 ID</a:t>
            </a:r>
            <a:endParaRPr lang="zh-CN" sz="2055"/>
          </a:p>
          <a:p>
            <a:pPr lvl="1"/>
            <a:r>
              <a:rPr lang="zh-CN" sz="2055"/>
              <a:t>而前面提到的数个报告中的子系统 ID 均与手上 F441U 的相同 (11ad:1723)</a:t>
            </a:r>
            <a:endParaRPr lang="zh-CN" sz="2055"/>
          </a:p>
          <a:p>
            <a:pPr lvl="1"/>
            <a:r>
              <a:rPr lang="zh-CN" sz="2055" u="sng"/>
              <a:t>补丁内容：“为子系统 ID 为 10ec:1723 的 RTL8723BE 禁用 ASPM”</a:t>
            </a:r>
            <a:endParaRPr lang="zh-CN" sz="2055" u="sng"/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400"/>
          </a:p>
          <a:p>
            <a:pPr marL="71755" indent="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static void _rtl_pci_update_default_setting(struct ieee80211_hw *hw)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{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+	</a:t>
            </a:r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if (rtlpriv-&gt;rtlhal.hw_type == HARDWARE_TYPE_RTL8723BE &amp;&amp;</a:t>
            </a:r>
            <a:endParaRPr lang="zh-CN" sz="1600" b="1">
              <a:solidFill>
                <a:schemeClr val="accent6">
                  <a:lumMod val="75000"/>
                </a:schemeClr>
              </a:solidFill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+	 </a:t>
            </a:r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  (rtlpci-&gt;pdev-&gt;subsystem_vendor == 0x11ad &amp;&amp;</a:t>
            </a:r>
            <a:endParaRPr lang="zh-CN" sz="1600" b="1">
              <a:solidFill>
                <a:schemeClr val="accent6">
                  <a:lumMod val="75000"/>
                </a:schemeClr>
              </a:solidFill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+	  </a:t>
            </a:r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  rtlpci-&gt;pdev-&gt;subsystem_device == 0x1723))</a:t>
            </a:r>
            <a:endParaRPr lang="zh-CN" sz="1600" b="1">
              <a:solidFill>
                <a:schemeClr val="accent6">
                  <a:lumMod val="75000"/>
                </a:schemeClr>
              </a:solidFill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+		</a:t>
            </a:r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	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ppsc-&gt;support_aspm = false;</a:t>
            </a:r>
            <a:endParaRPr lang="zh-CN" sz="1600" b="1">
              <a:solidFill>
                <a:schemeClr val="accent6">
                  <a:lumMod val="75000"/>
                </a:schemeClr>
              </a:solidFill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}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>
              <a:lnSpc>
                <a:spcPct val="100000"/>
              </a:lnSpc>
            </a:pP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：上机测试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测试结果</a:t>
            </a:r>
            <a:endParaRPr lang="zh-CN" sz="2400"/>
          </a:p>
          <a:p>
            <a:pPr lvl="1"/>
            <a:r>
              <a:rPr lang="zh-CN" sz="2055"/>
              <a:t>该补丁确实禁用了这一 OEM 型号上 RTL8723BE 网卡的 ASPM</a:t>
            </a:r>
            <a:endParaRPr lang="zh-CN" sz="2055"/>
          </a:p>
          <a:p>
            <a:pPr lvl="1"/>
            <a:r>
              <a:rPr lang="zh-CN" sz="2055"/>
              <a:t>机器正常启动，网络功能及性能正常，且没有卡顿及死机的情况</a:t>
            </a:r>
            <a:endParaRPr lang="zh-CN" sz="2055"/>
          </a:p>
          <a:p>
            <a:pPr lvl="1"/>
            <a:r>
              <a:rPr lang="zh-CN" sz="2055"/>
              <a:t>其余设备的 ASPM 正常启用，节电功能正常</a:t>
            </a:r>
            <a:endParaRPr lang="zh-CN" sz="2055"/>
          </a:p>
          <a:p>
            <a:r>
              <a:rPr lang="zh-CN" sz="2400"/>
              <a:t>修复完美否？</a:t>
            </a:r>
            <a:r>
              <a:rPr lang="zh-CN" sz="2395" u="sng"/>
              <a:t>很可惜，不完美</a:t>
            </a:r>
            <a:endParaRPr lang="zh-CN" sz="2395" u="sng"/>
          </a:p>
          <a:p>
            <a:pPr lvl="1"/>
            <a:r>
              <a:rPr lang="zh-CN" sz="2055"/>
              <a:t>启动时仍有 rtl8723be 驱动触发的 AER 错误</a:t>
            </a:r>
            <a:endParaRPr lang="zh-CN" sz="2055"/>
          </a:p>
          <a:p>
            <a:pPr lvl="1"/>
            <a:r>
              <a:rPr lang="zh-CN" sz="2055"/>
              <a:t>不同的是，这个错误在 rtl8723be 完成载入后就停止了</a:t>
            </a:r>
            <a:endParaRPr lang="zh-CN" sz="2055"/>
          </a:p>
          <a:p>
            <a:pPr lvl="1"/>
            <a:r>
              <a:rPr lang="zh-CN" sz="2055"/>
              <a:t>很可能还有其他上游设备作怪，抑或 rtlwifi 的共享代码</a:t>
            </a:r>
            <a:br>
              <a:rPr lang="zh-CN" sz="2055"/>
            </a:br>
            <a:r>
              <a:rPr lang="zh-CN" sz="2055"/>
              <a:t>并没有及时禁用 ASPM</a:t>
            </a:r>
            <a:endParaRPr lang="zh-CN" sz="2055"/>
          </a:p>
          <a:p>
            <a:r>
              <a:rPr lang="zh-CN" sz="2400" u="sng"/>
              <a:t>暂且当个测试修复吧！</a:t>
            </a:r>
            <a:endParaRPr lang="zh-CN" sz="2400" u="sn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：补丁“论文”编写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代码：符合 80 列宽、硬 Tab、条件表达式对齐、注释等要求</a:t>
            </a:r>
            <a:endParaRPr lang="zh-CN" sz="2050"/>
          </a:p>
          <a:p>
            <a:pPr lvl="0"/>
            <a:r>
              <a:rPr lang="zh-CN" sz="2395"/>
              <a:t>Git 提交内容</a:t>
            </a:r>
            <a:endParaRPr lang="zh-CN" sz="2395"/>
          </a:p>
          <a:p>
            <a:pPr lvl="1"/>
            <a:r>
              <a:rPr lang="zh-CN" sz="2050"/>
              <a:t>标题：标明子系统、驱动信息，简要说明修复主旨</a:t>
            </a:r>
            <a:endParaRPr lang="zh-CN" sz="2050"/>
          </a:p>
          <a:p>
            <a:pPr lvl="2"/>
            <a:r>
              <a:rPr lang="zh-CN" sz="1705"/>
              <a:t>wifi: rtlwifi: disable ASPM for rtl8723be with subsystem ID 11ad:1723</a:t>
            </a:r>
            <a:endParaRPr lang="zh-CN" sz="1705"/>
          </a:p>
          <a:p>
            <a:pPr lvl="1"/>
            <a:r>
              <a:rPr lang="zh-CN" sz="2050"/>
              <a:t>正文：说明修复原理（可复用代码注释）</a:t>
            </a:r>
            <a:endParaRPr lang="zh-CN" sz="2050"/>
          </a:p>
          <a:p>
            <a:pPr lvl="2"/>
            <a:r>
              <a:rPr lang="zh-CN" sz="1705"/>
              <a:t>RTL8723BE 网卡默认开启 ASPM，不论用户在使用什么芯片组（桥片）</a:t>
            </a:r>
            <a:endParaRPr lang="zh-CN" sz="1705"/>
          </a:p>
          <a:p>
            <a:pPr lvl="2"/>
            <a:r>
              <a:rPr lang="zh-CN" sz="1705"/>
              <a:t>Realtek 无线网卡驱动维护者认为搭配 Intel 芯片组必定可以开启 ASPM </a:t>
            </a:r>
            <a:endParaRPr lang="zh-CN" sz="1705"/>
          </a:p>
          <a:p>
            <a:pPr lvl="2"/>
            <a:r>
              <a:rPr lang="zh-CN" sz="1705" u="sng"/>
              <a:t>RTL8723BE 在华硕 F441U 这台 Intel 机型上 ASPM 会导致 AER 报错</a:t>
            </a:r>
            <a:endParaRPr lang="zh-CN" sz="1705" u="sng"/>
          </a:p>
          <a:p>
            <a:pPr lvl="2"/>
            <a:r>
              <a:rPr lang="zh-CN" sz="1705"/>
              <a:t>匹配子系统 ID 11ad:1723 并禁用 ASPM 以规避问题</a:t>
            </a:r>
            <a:endParaRPr lang="zh-CN" sz="1705"/>
          </a:p>
          <a:p>
            <a:pPr lvl="1"/>
            <a:r>
              <a:rPr lang="zh-CN" sz="2050"/>
              <a:t>末尾（签准区）</a:t>
            </a:r>
            <a:endParaRPr lang="zh-CN" sz="2050"/>
          </a:p>
          <a:p>
            <a:pPr lvl="2"/>
            <a:r>
              <a:rPr lang="zh-CN" sz="1705"/>
              <a:t>签署、参考链接、合作者信息、修复记录、Stable Cc 等</a:t>
            </a:r>
            <a:endParaRPr lang="zh-CN" sz="1705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：补丁“论文”编写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补丁生成的大致过程</a:t>
            </a:r>
            <a:endParaRPr lang="zh-CN" sz="2395"/>
          </a:p>
          <a:p>
            <a:pPr marL="71755" lvl="0" indent="0">
              <a:buNone/>
            </a:pPr>
            <a:r>
              <a:rPr lang="en-US" altLang="zh-CN" sz="200"/>
              <a:t> </a:t>
            </a:r>
            <a:endParaRPr lang="zh-CN" sz="2395"/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git add drivers/net/wireless/realtek/rtlwifi/pci.c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# 将该文件添加到提交内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git commit -s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# 编写提交信息，附带签署信息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git format-patch -1 --rfc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# 用最近提交的一笔提交生成补丁（并标记为征求意见稿，RFC）</a:t>
            </a:r>
            <a:endParaRPr lang="zh-CN" sz="2395"/>
          </a:p>
          <a:p>
            <a:pPr marL="71755" lvl="0" indent="0">
              <a:buNone/>
            </a:pPr>
            <a:r>
              <a:rPr lang="en-US" altLang="zh-CN" sz="200"/>
              <a:t> </a:t>
            </a:r>
            <a:endParaRPr lang="zh-CN" sz="2395"/>
          </a:p>
          <a:p>
            <a:pPr lvl="0"/>
            <a:r>
              <a:rPr lang="zh-CN" sz="2395"/>
              <a:t>操作演示</a:t>
            </a:r>
            <a:endParaRPr lang="zh-CN" sz="2395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功德“圆满”后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补丁提交给对应列表后，事情还没结束！</a:t>
            </a:r>
            <a:endParaRPr lang="zh-CN" sz="2395"/>
          </a:p>
          <a:p>
            <a:pPr lvl="1"/>
            <a:r>
              <a:rPr lang="zh-CN" sz="2050"/>
              <a:t>上游维护者可能提出修改意见或质疑</a:t>
            </a:r>
            <a:endParaRPr lang="zh-CN" sz="2050"/>
          </a:p>
          <a:p>
            <a:pPr lvl="1"/>
            <a:r>
              <a:rPr lang="zh-CN" sz="2050"/>
              <a:t>请积极答复，补充必要的信息，或作出必要修改</a:t>
            </a:r>
            <a:endParaRPr lang="zh-CN" sz="2050"/>
          </a:p>
          <a:p>
            <a:pPr lvl="1"/>
            <a:r>
              <a:rPr lang="zh-CN" sz="2050"/>
              <a:t>如有疑问，请不要犹豫并提出来</a:t>
            </a:r>
            <a:endParaRPr lang="zh-CN" sz="2050"/>
          </a:p>
          <a:p>
            <a:pPr lvl="1"/>
            <a:r>
              <a:rPr lang="zh-CN" sz="2050"/>
              <a:t>积极沟通可能未必得到有用甚至友好的答复</a:t>
            </a:r>
            <a:endParaRPr lang="zh-CN" sz="2050"/>
          </a:p>
          <a:p>
            <a:pPr lvl="2"/>
            <a:r>
              <a:rPr lang="zh-CN" sz="1705"/>
              <a:t>可悲的现状，但请保持自信和积极态度</a:t>
            </a:r>
            <a:endParaRPr lang="zh-CN" sz="1705"/>
          </a:p>
          <a:p>
            <a:pPr lvl="0"/>
            <a:r>
              <a:rPr lang="zh-CN" sz="2395"/>
              <a:t>恭喜你成为光荣的 Linux 内核贡献者！</a:t>
            </a:r>
            <a:endParaRPr lang="zh-CN" sz="239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后记与思考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Linux 内核如同其他开源项目一样，亟需外部参与</a:t>
            </a:r>
            <a:endParaRPr lang="zh-CN" sz="2395"/>
          </a:p>
          <a:p>
            <a:pPr lvl="1"/>
            <a:r>
              <a:rPr lang="zh-CN" sz="2050"/>
              <a:t>硬件种类千千万，就算是神也不可能全部一直兼顾</a:t>
            </a:r>
            <a:endParaRPr lang="zh-CN" sz="2050"/>
          </a:p>
          <a:p>
            <a:pPr lvl="1"/>
            <a:r>
              <a:rPr lang="zh-CN" sz="2050"/>
              <a:t>硬件支持随着时间推移劣化是正常现象</a:t>
            </a:r>
            <a:endParaRPr lang="zh-CN" sz="2050"/>
          </a:p>
          <a:p>
            <a:pPr lvl="1"/>
            <a:r>
              <a:rPr lang="zh-CN" sz="2050"/>
              <a:t>硬件实现并非一定完美，代码层面上的规避可提升用户体验</a:t>
            </a:r>
            <a:endParaRPr lang="zh-CN" sz="2050"/>
          </a:p>
          <a:p>
            <a:pPr lvl="2"/>
            <a:r>
              <a:rPr lang="zh-CN" sz="1705"/>
              <a:t>您的补丁可能让许多人受益，或让他们使用 Linux 工作时心情更为愉快</a:t>
            </a:r>
            <a:endParaRPr lang="zh-CN" sz="1705"/>
          </a:p>
          <a:p>
            <a:pPr lvl="1"/>
            <a:r>
              <a:rPr lang="zh-CN" sz="2050"/>
              <a:t>内核贡献可大可小，人人为我，我为人人</a:t>
            </a:r>
            <a:endParaRPr lang="zh-CN" sz="2050"/>
          </a:p>
          <a:p>
            <a:pPr lvl="0"/>
            <a:r>
              <a:rPr lang="zh-CN" sz="2395"/>
              <a:t>内核贡献的参与深度极深</a:t>
            </a:r>
            <a:endParaRPr lang="zh-CN" sz="2395"/>
          </a:p>
          <a:p>
            <a:pPr lvl="1"/>
            <a:r>
              <a:rPr lang="zh-CN" sz="2050"/>
              <a:t>今天讲述的例子亦有一定深度，但也只是基于现有机制的补充修缮工作</a:t>
            </a:r>
            <a:endParaRPr lang="zh-CN" sz="2050"/>
          </a:p>
          <a:p>
            <a:pPr lvl="2"/>
            <a:r>
              <a:rPr lang="zh-CN" sz="1705" u="sng"/>
              <a:t>但这不代表工作量就一定小：问题历史调查、人际沟通也是一门功课！</a:t>
            </a:r>
            <a:endParaRPr lang="zh-CN" sz="1705" u="sng"/>
          </a:p>
          <a:p>
            <a:pPr lvl="1"/>
            <a:r>
              <a:rPr lang="zh-CN" sz="2050"/>
              <a:t>该学的还是得学，但不用学精了再动手</a:t>
            </a:r>
            <a:endParaRPr lang="zh-CN" sz="2050"/>
          </a:p>
          <a:p>
            <a:pPr lvl="1"/>
            <a:r>
              <a:rPr lang="zh-CN" sz="2050" u="sng"/>
              <a:t>学以致用，事不宜迟！</a:t>
            </a:r>
            <a:endParaRPr lang="zh-CN" sz="2050" u="sng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后记与思考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流程与规范资料</a:t>
            </a:r>
            <a:endParaRPr lang="zh-CN" sz="2395"/>
          </a:p>
          <a:p>
            <a:pPr lvl="1"/>
            <a:r>
              <a:rPr lang="zh-CN" sz="2050">
                <a:hlinkClick r:id="rId1" tooltip="" action="ppaction://hlinkfile"/>
              </a:rPr>
              <a:t>提交补丁：如何让你的改动进入内核（内核上游文档）</a:t>
            </a:r>
            <a:endParaRPr lang="zh-CN" sz="2050"/>
          </a:p>
          <a:p>
            <a:pPr lvl="1"/>
            <a:r>
              <a:rPr lang="zh-CN" sz="2050">
                <a:sym typeface="+mn-ea"/>
              </a:rPr>
              <a:t>补丁</a:t>
            </a:r>
            <a:r>
              <a:rPr lang="zh-CN" sz="2050">
                <a:sym typeface="+mn-ea"/>
              </a:rPr>
              <a:t>提交工具：</a:t>
            </a:r>
            <a:r>
              <a:rPr lang="zh-CN" sz="2050"/>
              <a:t>使用 </a:t>
            </a:r>
            <a:r>
              <a:rPr lang="zh-CN" sz="2050">
                <a:hlinkClick r:id="rId2" tooltip="" action="ppaction://hlinkfile"/>
              </a:rPr>
              <a:t>b4 代理</a:t>
            </a:r>
            <a:r>
              <a:rPr lang="zh-CN" sz="2050"/>
              <a:t>或使用 </a:t>
            </a:r>
            <a:r>
              <a:rPr lang="zh-CN" sz="2050">
                <a:hlinkClick r:id="rId3" tooltip="" action="ppaction://hlinkfile"/>
              </a:rPr>
              <a:t>git send-email</a:t>
            </a:r>
            <a:r>
              <a:rPr lang="zh-CN" sz="2050"/>
              <a:t>（简要文档）</a:t>
            </a:r>
            <a:endParaRPr lang="zh-CN" sz="2050"/>
          </a:p>
          <a:p>
            <a:pPr lvl="0"/>
            <a:r>
              <a:rPr lang="zh-CN" sz="2395"/>
              <a:t>前人经验</a:t>
            </a:r>
            <a:endParaRPr lang="zh-CN" sz="2395"/>
          </a:p>
          <a:p>
            <a:pPr lvl="1"/>
            <a:r>
              <a:rPr lang="en-US" altLang="zh-CN" sz="2050">
                <a:hlinkClick r:id="rId3" tooltip="" action="ppaction://hlinkfile"/>
              </a:rPr>
              <a:t>Submitting Your First Patch to the Linux Kernel and</a:t>
            </a:r>
            <a:br>
              <a:rPr lang="en-US" altLang="zh-CN" sz="2050">
                <a:hlinkClick r:id="rId3" tooltip="" action="ppaction://hlinkfile"/>
              </a:rPr>
            </a:br>
            <a:r>
              <a:rPr lang="en-US" altLang="zh-CN" sz="2050">
                <a:hlinkClick r:id="rId3" tooltip="" action="ppaction://hlinkfile"/>
              </a:rPr>
              <a:t>Responding to Feedback</a:t>
            </a:r>
            <a:r>
              <a:rPr lang="en-US" altLang="zh-CN" sz="2050"/>
              <a:t> (Cristian Souza)</a:t>
            </a:r>
            <a:endParaRPr lang="en-US" altLang="zh-CN" sz="2050"/>
          </a:p>
          <a:p>
            <a:pPr lvl="0"/>
            <a:r>
              <a:rPr lang="en-US" altLang="zh-CN" sz="2390"/>
              <a:t>Linux </a:t>
            </a:r>
            <a:r>
              <a:rPr lang="zh-CN" altLang="en-US" sz="2390"/>
              <a:t>内核贡献的流程和“礼节”较多</a:t>
            </a:r>
            <a:endParaRPr lang="zh-CN" altLang="en-US" sz="2390"/>
          </a:p>
          <a:p>
            <a:pPr lvl="1"/>
            <a:r>
              <a:rPr lang="zh-CN" altLang="en-US" sz="2045"/>
              <a:t>坦白说，非常啰嗦</a:t>
            </a:r>
            <a:endParaRPr lang="zh-CN" altLang="en-US" sz="2045"/>
          </a:p>
          <a:p>
            <a:pPr lvl="1"/>
            <a:r>
              <a:rPr lang="zh-CN" altLang="en-US" sz="2045"/>
              <a:t>内核是个非常复杂的多方、多分支和多时间线项目</a:t>
            </a:r>
            <a:endParaRPr lang="zh-CN" altLang="en-US" sz="2045"/>
          </a:p>
          <a:p>
            <a:pPr lvl="2"/>
            <a:r>
              <a:rPr lang="zh-CN" altLang="en-US" sz="1700"/>
              <a:t>遵守流程是对他人时间和精力的尊重</a:t>
            </a:r>
            <a:endParaRPr lang="zh-CN" altLang="en-US" sz="1700"/>
          </a:p>
          <a:p>
            <a:pPr lvl="1"/>
            <a:r>
              <a:rPr lang="zh-CN" altLang="en-US" sz="2040"/>
              <a:t>在充分贡献和了解流程后，方可思考和推动流程改进</a:t>
            </a:r>
            <a:endParaRPr lang="zh-CN" altLang="en-US" sz="204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latin typeface="MiSans Demibold" charset="-122"/>
                <a:ea typeface="MiSans Demibold" charset="-122"/>
                <a:sym typeface="+mn-ea"/>
              </a:rPr>
              <a:t>感谢捧场！</a:t>
            </a:r>
            <a:endParaRPr lang="zh-CN" altLang="en-US" sz="2400" dirty="0">
              <a:latin typeface="MiSans Demibold" charset="-122"/>
              <a:ea typeface="MiSans Demibold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今日要点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课题主旨</a:t>
            </a:r>
            <a:endParaRPr lang="zh-CN" sz="2400"/>
          </a:p>
          <a:p>
            <a:pPr lvl="1"/>
            <a:r>
              <a:rPr lang="zh-CN" sz="2000"/>
              <a:t>开源软件和开源社区的建设源自于每个人的行动</a:t>
            </a:r>
            <a:endParaRPr lang="zh-CN" sz="2000"/>
          </a:p>
          <a:p>
            <a:pPr lvl="1"/>
            <a:r>
              <a:rPr lang="zh-CN" sz="2000"/>
              <a:t>开源贡献的形式多种多样，大多源自于日常遇到的问题和需要</a:t>
            </a:r>
            <a:endParaRPr lang="zh-CN" sz="2000"/>
          </a:p>
          <a:p>
            <a:r>
              <a:rPr lang="zh-CN" sz="2400"/>
              <a:t>我的案例</a:t>
            </a:r>
            <a:endParaRPr lang="zh-CN" sz="2400"/>
          </a:p>
          <a:p>
            <a:pPr lvl="1"/>
            <a:r>
              <a:rPr lang="zh-CN" sz="2000"/>
              <a:t>从未接受过系统性计算机教育和培训，经验几乎完全来自十余年的社区工作</a:t>
            </a:r>
            <a:endParaRPr lang="zh-CN" sz="2000"/>
          </a:p>
          <a:p>
            <a:pPr lvl="1"/>
            <a:r>
              <a:rPr lang="zh-CN" sz="2000"/>
              <a:t>具体到内核，我的贡献经验不多于一年</a:t>
            </a:r>
            <a:endParaRPr lang="zh-CN" sz="2000"/>
          </a:p>
          <a:p>
            <a:pPr lvl="0"/>
            <a:r>
              <a:rPr lang="zh-CN" sz="2330"/>
              <a:t>今日要点</a:t>
            </a:r>
            <a:endParaRPr lang="zh-CN" sz="2330"/>
          </a:p>
          <a:p>
            <a:pPr lvl="1"/>
            <a:r>
              <a:rPr lang="zh-CN" sz="1995"/>
              <a:t>鼓励各位放下恐惧与焦虑，拥抱行动与实践</a:t>
            </a:r>
            <a:endParaRPr lang="zh-CN" sz="1995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811530" y="579755"/>
            <a:ext cx="9329358" cy="5400000"/>
            <a:chOff x="8657" y="1074"/>
            <a:chExt cx="13011" cy="7531"/>
          </a:xfrm>
        </p:grpSpPr>
        <p:pic>
          <p:nvPicPr>
            <p:cNvPr id="7" name="图片 6" descr="/home/mingcongbai/文档/AOSC/Campus Events/20241020 - NIT/icons/bilibili.svgbilibili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662" y="3262"/>
              <a:ext cx="1185" cy="1185"/>
            </a:xfrm>
            <a:prstGeom prst="rect">
              <a:avLst/>
            </a:prstGeom>
          </p:spPr>
        </p:pic>
        <p:pic>
          <p:nvPicPr>
            <p:cNvPr id="8" name="图片 7" descr="/home/mingcongbai/文档/AOSC/Campus Events/20241020 - NIT/icons/globe-solid.svgglobe-solid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662" y="1074"/>
              <a:ext cx="1185" cy="1185"/>
            </a:xfrm>
            <a:prstGeom prst="rect">
              <a:avLst/>
            </a:prstGeom>
          </p:spPr>
        </p:pic>
        <p:pic>
          <p:nvPicPr>
            <p:cNvPr id="9" name="图片 8" descr="/home/mingcongbai/文档/AOSC/Campus Events/20241020 - NIT/icons/qq.svgqq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4" r="44"/>
            <a:stretch>
              <a:fillRect/>
            </a:stretch>
          </p:blipFill>
          <p:spPr>
            <a:xfrm>
              <a:off x="15259" y="3303"/>
              <a:ext cx="1185" cy="1355"/>
            </a:xfrm>
            <a:prstGeom prst="rect">
              <a:avLst/>
            </a:prstGeom>
          </p:spPr>
        </p:pic>
        <p:pic>
          <p:nvPicPr>
            <p:cNvPr id="11" name="图片 10" descr="/home/mingcongbai/文档/AOSC/Campus Events/20241020 - NIT/icons/weibo.svgweibo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62" y="5279"/>
              <a:ext cx="1355" cy="1355"/>
            </a:xfrm>
            <a:prstGeom prst="rect">
              <a:avLst/>
            </a:prstGeom>
          </p:spPr>
        </p:pic>
        <p:pic>
          <p:nvPicPr>
            <p:cNvPr id="12" name="图片 11" descr="/home/mingcongbai/文档/AOSC/Campus Events/20241020 - NIT/icons/weixin.svgweixin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57" r="57"/>
            <a:stretch>
              <a:fillRect/>
            </a:stretch>
          </p:blipFill>
          <p:spPr>
            <a:xfrm>
              <a:off x="8657" y="7551"/>
              <a:ext cx="1185" cy="105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6750" y="1252"/>
              <a:ext cx="49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@AOSC-Dev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pic>
          <p:nvPicPr>
            <p:cNvPr id="19" name="图片 18" descr="/home/mingcongbai/文档/AOSC/Campus Events/20241020 - NIT/icons/github.svggithub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259" y="1074"/>
              <a:ext cx="1185" cy="122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0282" y="1233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aosc.io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82" y="3327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安同开源社区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284" y="5518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284" y="7642"/>
              <a:ext cx="53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x-none" sz="2400">
                  <a:solidFill>
                    <a:schemeClr val="tx1"/>
                  </a:solidFill>
                  <a:latin typeface="MiSans Semibold" charset="-122"/>
                  <a:ea typeface="MiSans Semibold" charset="-122"/>
                </a:rPr>
                <a:t>公众号：安同开源</a:t>
              </a:r>
              <a:endParaRPr lang="zh-CN" altLang="x-none" sz="2400">
                <a:solidFill>
                  <a:schemeClr val="tx1"/>
                </a:solidFill>
                <a:latin typeface="MiSans Semibold" charset="-122"/>
                <a:ea typeface="MiSans Semibold" charset="-122"/>
              </a:endParaRPr>
            </a:p>
          </p:txBody>
        </p:sp>
        <p:pic>
          <p:nvPicPr>
            <p:cNvPr id="27" name="图片 26" descr="/home/mingcongbai/文档/AOSC/Campus Events/202403 - LCPU: Towards Modern Distro/qrcodes/qq-qr.pngqq-qr"/>
            <p:cNvPicPr>
              <a:picLocks noChangeAspect="1"/>
            </p:cNvPicPr>
            <p:nvPr/>
          </p:nvPicPr>
          <p:blipFill>
            <a:blip r:embed="rId13"/>
            <a:srcRect t="2" b="2"/>
            <a:stretch>
              <a:fillRect/>
            </a:stretch>
          </p:blipFill>
          <p:spPr>
            <a:xfrm>
              <a:off x="16885" y="3177"/>
              <a:ext cx="3726" cy="3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Linux 内核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万物之源</a:t>
            </a:r>
            <a:endParaRPr lang="zh-CN" sz="2400"/>
          </a:p>
          <a:p>
            <a:pPr lvl="1"/>
            <a:r>
              <a:rPr lang="zh-CN" sz="2000"/>
              <a:t>由 Linus Torvalds 发起的自由软件内核项目</a:t>
            </a:r>
            <a:endParaRPr lang="zh-CN" sz="2000"/>
          </a:p>
          <a:p>
            <a:pPr lvl="1"/>
            <a:r>
              <a:rPr lang="zh-CN" sz="2000"/>
              <a:t>“Linux 系统”、Android、Chrome OS 的核心组件</a:t>
            </a:r>
            <a:endParaRPr lang="zh-CN" sz="2000"/>
          </a:p>
          <a:p>
            <a:pPr lvl="1"/>
            <a:r>
              <a:rPr lang="zh-CN" sz="2000"/>
              <a:t>也是几乎所有国产操作系统使用的内核</a:t>
            </a:r>
            <a:endParaRPr lang="zh-CN" sz="2000"/>
          </a:p>
          <a:p>
            <a:r>
              <a:rPr lang="zh-CN" sz="2400"/>
              <a:t>参与方</a:t>
            </a:r>
            <a:endParaRPr lang="zh-CN" sz="2400"/>
          </a:p>
          <a:p>
            <a:pPr lvl="1"/>
            <a:r>
              <a:rPr lang="zh-CN" sz="2000"/>
              <a:t>硬件与软件厂商、支持全职开发者的基金会和组织</a:t>
            </a:r>
            <a:endParaRPr lang="zh-CN" sz="2000"/>
          </a:p>
          <a:p>
            <a:pPr lvl="1"/>
            <a:r>
              <a:rPr lang="zh-CN" sz="2000"/>
              <a:t>驱动维护者、研究人员、文档与本地化工作者</a:t>
            </a:r>
            <a:endParaRPr lang="zh-CN" sz="2000"/>
          </a:p>
          <a:p>
            <a:pPr lvl="1"/>
            <a:r>
              <a:rPr lang="zh-CN" sz="2000"/>
              <a:t>发现问题后研究并提交修复、改进的业余爱好者</a:t>
            </a:r>
            <a:endParaRPr lang="zh-CN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概念与关键词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内核上游</a:t>
            </a:r>
            <a:endParaRPr lang="zh-CN" sz="2400"/>
          </a:p>
          <a:p>
            <a:pPr lvl="1"/>
            <a:r>
              <a:rPr lang="zh-CN" sz="2000"/>
              <a:t>今天讨论的参与场所是由 Linux 基金会运营、Linus Torvalds 直接管理的</a:t>
            </a:r>
            <a:r>
              <a:rPr lang="en-US" altLang="zh-CN" sz="2000"/>
              <a:t> </a:t>
            </a:r>
            <a:r>
              <a:rPr lang="zh-CN" sz="2000"/>
              <a:t>Linux 内核源码树</a:t>
            </a:r>
            <a:endParaRPr lang="zh-CN" sz="2000"/>
          </a:p>
          <a:p>
            <a:r>
              <a:rPr lang="zh-CN" sz="2400"/>
              <a:t>子系统</a:t>
            </a:r>
            <a:endParaRPr lang="zh-CN" sz="2400"/>
          </a:p>
          <a:p>
            <a:pPr lvl="1"/>
            <a:r>
              <a:rPr lang="zh-CN" sz="2000"/>
              <a:t>简单地说，Linux 各“组件”或维护方向</a:t>
            </a:r>
            <a:endParaRPr lang="zh-CN" sz="2000"/>
          </a:p>
          <a:p>
            <a:pPr lvl="1"/>
            <a:r>
              <a:rPr lang="zh-CN" sz="2000"/>
              <a:t>如：PCI 子系统、USB 子系统、DRM/GPU 子系统</a:t>
            </a:r>
            <a:endParaRPr lang="zh-CN" sz="2000"/>
          </a:p>
          <a:p>
            <a:pPr lvl="1"/>
            <a:r>
              <a:rPr lang="zh-CN" sz="2000"/>
              <a:t>有时精确到厂商驱动，如 AMD 公司职工维护的 amdgpu 驱动</a:t>
            </a:r>
            <a:endParaRPr lang="zh-CN" sz="2000"/>
          </a:p>
          <a:p>
            <a:r>
              <a:rPr lang="zh-CN" sz="2400"/>
              <a:t>邮件列表</a:t>
            </a:r>
            <a:endParaRPr lang="zh-CN" sz="2400"/>
          </a:p>
          <a:p>
            <a:pPr lvl="1"/>
            <a:r>
              <a:rPr lang="zh-CN" sz="2000"/>
              <a:t>补丁提交、评审及其他沟通工作的场所</a:t>
            </a:r>
            <a:endParaRPr lang="zh-CN" sz="2000"/>
          </a:p>
          <a:p>
            <a:pPr lvl="1"/>
            <a:r>
              <a:rPr lang="zh-CN" sz="2000"/>
              <a:t>一般基于子系统划分板块 (subspace)</a:t>
            </a:r>
            <a:endParaRPr lang="zh-CN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概念与关键词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维护者</a:t>
            </a:r>
            <a:endParaRPr lang="zh-CN" sz="2400"/>
          </a:p>
          <a:p>
            <a:pPr lvl="1"/>
            <a:r>
              <a:rPr lang="zh-CN" sz="2055"/>
              <a:t>Linux 各子系统负责评审、合入补丁，以及负责发布的人员</a:t>
            </a:r>
            <a:endParaRPr lang="zh-CN" sz="2055"/>
          </a:p>
          <a:p>
            <a:r>
              <a:rPr lang="zh-CN" sz="2400"/>
              <a:t>主线</a:t>
            </a:r>
            <a:endParaRPr lang="zh-CN" sz="2400"/>
          </a:p>
          <a:p>
            <a:pPr lvl="1"/>
            <a:r>
              <a:rPr lang="zh-CN" sz="2055"/>
              <a:t>广义：前面提到的上游源码树中的代码（包括各维护分支）</a:t>
            </a:r>
            <a:endParaRPr lang="zh-CN" sz="2055"/>
          </a:p>
          <a:p>
            <a:pPr lvl="1"/>
            <a:r>
              <a:rPr lang="zh-CN" sz="2055"/>
              <a:t>狭义：首个分支版本（如 6.14）及其测试版本（-rc）</a:t>
            </a:r>
            <a:endParaRPr lang="zh-CN" sz="2055"/>
          </a:p>
          <a:p>
            <a:pPr lvl="1"/>
            <a:r>
              <a:rPr lang="zh-CN" sz="2055"/>
              <a:t>主线化：将本地的内核补丁提交子系统、分支邮件列表</a:t>
            </a:r>
            <a:endParaRPr lang="zh-CN" sz="2055"/>
          </a:p>
          <a:p>
            <a:pPr lvl="2"/>
            <a:r>
              <a:rPr lang="zh-CN" sz="1710"/>
              <a:t>经由相关子系统或分支维护者评审通过合入后，修改即“主线化”了</a:t>
            </a:r>
            <a:endParaRPr lang="zh-CN" sz="1710"/>
          </a:p>
          <a:p>
            <a:r>
              <a:rPr lang="zh-CN" sz="2400"/>
              <a:t>回合 (Backport)</a:t>
            </a:r>
            <a:endParaRPr lang="zh-CN" sz="2400"/>
          </a:p>
          <a:p>
            <a:pPr lvl="1"/>
            <a:r>
              <a:rPr lang="zh-CN" sz="2055"/>
              <a:t>将基于某一更新分支（往往是 master 及 stable 主线）的</a:t>
            </a:r>
            <a:br>
              <a:rPr lang="zh-CN" sz="2055"/>
            </a:br>
            <a:r>
              <a:rPr lang="zh-CN" sz="2055"/>
              <a:t>更改移植到维护中的其他分支</a:t>
            </a:r>
            <a:endParaRPr lang="zh-CN" sz="2055"/>
          </a:p>
          <a:p>
            <a:pPr lvl="2"/>
            <a:r>
              <a:rPr lang="zh-CN" sz="1710"/>
              <a:t>如从 master 回合至 linux-6.6.y 分支</a:t>
            </a:r>
            <a:endParaRPr lang="zh-CN" sz="1710"/>
          </a:p>
          <a:p>
            <a:endParaRPr lang="zh-CN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如何参与内核贡献？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问题驱动（常见思路）</a:t>
            </a:r>
            <a:endParaRPr lang="zh-CN" sz="2400"/>
          </a:p>
          <a:p>
            <a:pPr lvl="1"/>
            <a:r>
              <a:rPr lang="zh-CN" sz="2055"/>
              <a:t>我希望解决 Linux 内核中存在的什么问题？</a:t>
            </a:r>
            <a:endParaRPr lang="zh-CN" sz="2055"/>
          </a:p>
          <a:p>
            <a:pPr lvl="1"/>
            <a:r>
              <a:rPr lang="zh-CN" sz="2055"/>
              <a:t>抑或：我希望通过参与内核锻炼什么能力、获得什么资历？</a:t>
            </a:r>
            <a:endParaRPr lang="zh-CN" sz="2055"/>
          </a:p>
          <a:p>
            <a:r>
              <a:rPr lang="zh-CN" sz="2400"/>
              <a:t>寻找方向：可“深”可“浅”</a:t>
            </a:r>
            <a:endParaRPr lang="zh-CN" sz="2400"/>
          </a:p>
          <a:p>
            <a:pPr lvl="1"/>
            <a:r>
              <a:rPr lang="zh-CN" sz="2055"/>
              <a:t>如同软件开发的分工一样，Linux 内核也有许多贡献渠道</a:t>
            </a:r>
            <a:endParaRPr lang="zh-CN" sz="2055"/>
          </a:p>
          <a:p>
            <a:pPr lvl="1"/>
            <a:r>
              <a:rPr lang="zh-CN" sz="2055"/>
              <a:t>除“给内核写驱动”这种创造性工作外，还有许多参与方式</a:t>
            </a:r>
            <a:endParaRPr lang="zh-CN" sz="2055"/>
          </a:p>
          <a:p>
            <a:r>
              <a:rPr lang="zh-CN" sz="2400"/>
              <a:t>尤其是对于技术上尚未掌握“核心科技”的朋友们：</a:t>
            </a:r>
            <a:endParaRPr lang="zh-CN" sz="2400"/>
          </a:p>
          <a:p>
            <a:pPr lvl="1"/>
            <a:r>
              <a:rPr lang="zh-CN" sz="2055"/>
              <a:t>文档审阅校对</a:t>
            </a:r>
            <a:r>
              <a:rPr lang="en-US" altLang="zh-CN" sz="2055"/>
              <a:t>/</a:t>
            </a:r>
            <a:r>
              <a:rPr lang="zh-CN" sz="2055"/>
              <a:t>翻译，针对信息错误、编译器警告和错误修复</a:t>
            </a:r>
            <a:endParaRPr lang="zh-CN" sz="2055"/>
          </a:p>
          <a:p>
            <a:pPr lvl="1"/>
            <a:r>
              <a:rPr lang="zh-CN" sz="2055"/>
              <a:t>针对机型特定问题提交规避或“怪癖”</a:t>
            </a:r>
            <a:r>
              <a:rPr lang="en-US" altLang="zh-CN" sz="2055"/>
              <a:t> (quirk) </a:t>
            </a:r>
            <a:r>
              <a:rPr lang="zh-CN" sz="2055"/>
              <a:t>代码</a:t>
            </a:r>
            <a:endParaRPr lang="zh-CN" sz="2055"/>
          </a:p>
          <a:p>
            <a:pPr lvl="1"/>
            <a:r>
              <a:rPr lang="zh-CN" sz="2055"/>
              <a:t>挑战自我：根据规格文档提交</a:t>
            </a:r>
            <a:r>
              <a:rPr lang="zh-CN" sz="2055">
                <a:sym typeface="+mn-ea"/>
              </a:rPr>
              <a:t>硬件驱动实现的</a:t>
            </a:r>
            <a:r>
              <a:rPr lang="zh-CN" sz="2055"/>
              <a:t>修复</a:t>
            </a:r>
            <a:endParaRPr lang="zh-CN" sz="205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部分贡献经历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845675" cy="4500245"/>
          </a:xfrm>
        </p:spPr>
        <p:txBody>
          <a:bodyPr/>
          <a:p>
            <a:r>
              <a:rPr lang="zh-CN" sz="2000"/>
              <a:t>Loongarch: KVM: Add KVM hypercalls documentation for LoongArch</a:t>
            </a:r>
            <a:endParaRPr lang="zh-CN" sz="2000"/>
          </a:p>
          <a:p>
            <a:pPr lvl="1"/>
            <a:r>
              <a:rPr lang="zh-CN" sz="1710"/>
              <a:t>为龙架构 KVM Hypercalls 新增内核文档（提供语法修缮建议）</a:t>
            </a:r>
            <a:endParaRPr lang="zh-CN" sz="1710"/>
          </a:p>
          <a:p>
            <a:r>
              <a:rPr lang="zh-CN" sz="2000"/>
              <a:t>drm: amdgpu: fix comment about amdgpu.abmlevel defaults</a:t>
            </a:r>
            <a:endParaRPr lang="zh-CN" sz="2000"/>
          </a:p>
          <a:p>
            <a:pPr lvl="1"/>
            <a:r>
              <a:rPr lang="zh-CN" sz="1710"/>
              <a:t>修正 amdgpu.abmlevel 参数的描述说明（-1 对应“自动”而非“禁用”）</a:t>
            </a:r>
            <a:endParaRPr lang="zh-CN" sz="1710"/>
          </a:p>
          <a:p>
            <a:r>
              <a:rPr lang="zh-CN" sz="2000"/>
              <a:t>ASoC: amd: yc: fix internal mic on Xiaomi Book Pro 14 2022</a:t>
            </a:r>
            <a:endParaRPr lang="zh-CN" sz="2000"/>
          </a:p>
          <a:p>
            <a:pPr lvl="1"/>
            <a:r>
              <a:rPr lang="zh-CN" sz="1710"/>
              <a:t>修复 Xiaomi Book Pro 14 2022 麦克风不可用的问题</a:t>
            </a:r>
            <a:endParaRPr lang="zh-CN" sz="1710"/>
          </a:p>
          <a:p>
            <a:r>
              <a:rPr lang="zh-CN" sz="2000"/>
              <a:t>iommu: intel: apply quirk_iommu_igfx for 8086:0044 (QM57/QS57)</a:t>
            </a:r>
            <a:endParaRPr lang="zh-CN" sz="2000"/>
          </a:p>
          <a:p>
            <a:pPr lvl="1"/>
            <a:r>
              <a:rPr lang="zh-CN" sz="1710"/>
              <a:t>修复 Intel QM57/QS57 芯片组设备在启用 Intel VT-d 后出现图形卡顿</a:t>
            </a:r>
            <a:br>
              <a:rPr lang="zh-CN" sz="1710"/>
            </a:br>
            <a:r>
              <a:rPr lang="zh-CN" sz="1710"/>
              <a:t>和随机重启复位的问题（联想 ThinkPad X201/X201s）</a:t>
            </a:r>
            <a:endParaRPr lang="zh-CN" sz="1710"/>
          </a:p>
          <a:p>
            <a:r>
              <a:rPr lang="zh-CN" sz="2000"/>
              <a:t>platform/x86: hp-wmi: mark 8A15 board for timed OMEN</a:t>
            </a:r>
            <a:br>
              <a:rPr lang="zh-CN" sz="2000"/>
            </a:br>
            <a:r>
              <a:rPr lang="zh-CN" sz="2000"/>
              <a:t>thermal profile</a:t>
            </a:r>
            <a:endParaRPr lang="zh-CN" sz="2000"/>
          </a:p>
          <a:p>
            <a:pPr lvl="1"/>
            <a:r>
              <a:rPr lang="zh-CN" sz="1710"/>
              <a:t>修复 HP OMEN 8 (2022) 上功耗释放错误受限的问题</a:t>
            </a:r>
            <a:endParaRPr lang="zh-CN" sz="171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部分贡献经历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867900" cy="4500245"/>
          </a:xfrm>
        </p:spPr>
        <p:txBody>
          <a:bodyPr/>
          <a:p>
            <a:r>
              <a:rPr lang="zh-CN" sz="2000"/>
              <a:t>scripts: install-extmod-build: add missing quotation marks for CC variable</a:t>
            </a:r>
            <a:endParaRPr lang="zh-CN" sz="2000"/>
          </a:p>
          <a:p>
            <a:pPr lvl="1"/>
            <a:r>
              <a:rPr lang="zh-CN" sz="1710"/>
              <a:t>修复 v6.14 开始 install-extmod-build 脚本未正确为 CC 变量加引号的问题</a:t>
            </a:r>
            <a:endParaRPr lang="zh-CN" sz="1710"/>
          </a:p>
          <a:p>
            <a:r>
              <a:rPr lang="zh-CN" sz="2000"/>
              <a:t>platform/x86: thinkpad_acpi: Add battery quirk for ThinkPad X131e</a:t>
            </a:r>
            <a:endParaRPr lang="zh-CN" sz="2000"/>
          </a:p>
          <a:p>
            <a:pPr lvl="1"/>
            <a:r>
              <a:rPr lang="zh-CN" sz="1710"/>
              <a:t>修复联想 ThinkPad X131e 未能正确报告电池电量的问题</a:t>
            </a:r>
            <a:endParaRPr lang="zh-CN" sz="1710"/>
          </a:p>
          <a:p>
            <a:r>
              <a:rPr lang="zh-CN" sz="2000"/>
              <a:t>drm/xe/regs: remove a duplicate definition for RING_CTL_SIZE(size)</a:t>
            </a:r>
            <a:endParaRPr lang="zh-CN" sz="2000"/>
          </a:p>
          <a:p>
            <a:pPr lvl="1"/>
            <a:r>
              <a:rPr lang="zh-CN" sz="1710"/>
              <a:t>修复 Intel xe 驱动中对 RING_CTL_SIZE(size) 的重复定义</a:t>
            </a:r>
            <a:endParaRPr lang="zh-CN" sz="1710"/>
          </a:p>
          <a:p>
            <a:r>
              <a:rPr lang="zh-CN" sz="2000"/>
              <a:t>MAINTAINERS: remove undeliverable entries in RADEON and</a:t>
            </a:r>
            <a:br>
              <a:rPr lang="zh-CN" sz="2000"/>
            </a:br>
            <a:r>
              <a:rPr lang="zh-CN" sz="2000"/>
              <a:t>AMDGPU DRM DRIVERS</a:t>
            </a:r>
            <a:endParaRPr lang="zh-CN" sz="2000"/>
          </a:p>
          <a:p>
            <a:pPr lvl="1"/>
            <a:r>
              <a:rPr lang="zh-CN" sz="1710"/>
              <a:t>删除 radeon 及 amdgpu 驱动中已不可达的维护者邮箱地址</a:t>
            </a:r>
            <a:endParaRPr lang="zh-CN" sz="1710"/>
          </a:p>
          <a:p>
            <a:r>
              <a:rPr lang="zh-CN" sz="2000"/>
              <a:t>drm/xe: enable driver usage on non-4KiB kernels</a:t>
            </a:r>
            <a:endParaRPr lang="zh-CN" sz="2000"/>
          </a:p>
          <a:p>
            <a:pPr lvl="1"/>
            <a:r>
              <a:rPr lang="zh-CN" sz="1710"/>
              <a:t>修复 Intel xe 驱动在非 4KiB 内核分页平台（如龙架构）上</a:t>
            </a:r>
            <a:br>
              <a:rPr lang="zh-CN" sz="1710"/>
            </a:br>
            <a:r>
              <a:rPr lang="zh-CN" sz="1710"/>
              <a:t>不可用的问题</a:t>
            </a:r>
            <a:endParaRPr lang="zh-CN" sz="1710"/>
          </a:p>
          <a:p>
            <a:endParaRPr lang="zh-CN" sz="171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FmZmYyYzFiNzVlMWMxMDdlODNiZjZlZWU3ODYyNz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aoscc-2024-template-v5</Template>
  <TotalTime>0</TotalTime>
  <Words>7966</Words>
  <Application>WPS 演示</Application>
  <PresentationFormat>自定义</PresentationFormat>
  <Paragraphs>377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3" baseType="lpstr">
      <vt:lpstr>Arial</vt:lpstr>
      <vt:lpstr>宋体</vt:lpstr>
      <vt:lpstr>Wingdings</vt:lpstr>
      <vt:lpstr>MiSans</vt:lpstr>
      <vt:lpstr>MiSans Demibold</vt:lpstr>
      <vt:lpstr>DejaVu Sans</vt:lpstr>
      <vt:lpstr>MiSans Medium</vt:lpstr>
      <vt:lpstr>MiSans Normal</vt:lpstr>
      <vt:lpstr>Open Sans</vt:lpstr>
      <vt:lpstr>微软雅黑</vt:lpstr>
      <vt:lpstr>方正黑体_GBK</vt:lpstr>
      <vt:lpstr>宋体</vt:lpstr>
      <vt:lpstr>Arial Unicode MS</vt:lpstr>
      <vt:lpstr>等线</vt:lpstr>
      <vt:lpstr>East Syriac Adiabene</vt:lpstr>
      <vt:lpstr>方正书宋_GBK</vt:lpstr>
      <vt:lpstr>MiSans Semibold</vt:lpstr>
      <vt:lpstr>Symbol Neu</vt:lpstr>
      <vt:lpstr>Noto Sans CJK SC Black</vt:lpstr>
      <vt:lpstr>Noto Sans CJK SC</vt:lpstr>
      <vt:lpstr>Source Code Pro</vt:lpstr>
      <vt:lpstr>汉仪叶叶相思体简</vt:lpstr>
      <vt:lpstr>Office 主题​​</vt:lpstr>
      <vt:lpstr>PowerPoint 演示文稿</vt:lpstr>
      <vt:lpstr>你好，河海大学！</vt:lpstr>
      <vt:lpstr>各位好呀！</vt:lpstr>
      <vt:lpstr>今日要点</vt:lpstr>
      <vt:lpstr>Linux 内核</vt:lpstr>
      <vt:lpstr>概念与关键词</vt:lpstr>
      <vt:lpstr>概念与关键词</vt:lpstr>
      <vt:lpstr>文科生的贡献之旅</vt:lpstr>
      <vt:lpstr>如何参与内核贡献？</vt:lpstr>
      <vt:lpstr>如何参与内核贡献？</vt:lpstr>
      <vt:lpstr>部分贡献经历</vt:lpstr>
      <vt:lpstr>贡献门槛</vt:lpstr>
      <vt:lpstr>令人胆颤？</vt:lpstr>
      <vt:lpstr>问题历史：上游介入前</vt:lpstr>
      <vt:lpstr>问题历史：上游介入与用户报告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行动与实验：上机测试</vt:lpstr>
      <vt:lpstr>行动与实验：补丁“论文”编写</vt:lpstr>
      <vt:lpstr>行动与实验：补丁“论文”编写</vt:lpstr>
      <vt:lpstr>功德“圆满”后</vt:lpstr>
      <vt:lpstr>后记与思考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mingcongbai</cp:lastModifiedBy>
  <cp:revision>236</cp:revision>
  <dcterms:created xsi:type="dcterms:W3CDTF">2025-04-19T00:57:07Z</dcterms:created>
  <dcterms:modified xsi:type="dcterms:W3CDTF">2025-04-19T00:57:07Z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2052-12.8.2.18605</vt:lpwstr>
  </property>
</Properties>
</file>