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6"/>
  </p:notesMasterIdLst>
  <p:handoutMasterIdLst>
    <p:handoutMasterId r:id="rId25"/>
  </p:handoutMasterIdLst>
  <p:sldIdLst>
    <p:sldId id="462" r:id="rId3"/>
    <p:sldId id="520" r:id="rId4"/>
    <p:sldId id="420" r:id="rId5"/>
    <p:sldId id="422" r:id="rId6"/>
    <p:sldId id="423" r:id="rId7"/>
    <p:sldId id="483" r:id="rId8"/>
    <p:sldId id="487" r:id="rId9"/>
    <p:sldId id="484" r:id="rId10"/>
    <p:sldId id="485" r:id="rId11"/>
    <p:sldId id="421" r:id="rId12"/>
    <p:sldId id="426" r:id="rId13"/>
    <p:sldId id="427" r:id="rId14"/>
    <p:sldId id="441" r:id="rId15"/>
    <p:sldId id="474" r:id="rId17"/>
    <p:sldId id="440" r:id="rId18"/>
    <p:sldId id="442" r:id="rId19"/>
    <p:sldId id="428" r:id="rId20"/>
    <p:sldId id="288" r:id="rId21"/>
    <p:sldId id="437" r:id="rId22"/>
    <p:sldId id="436" r:id="rId23"/>
    <p:sldId id="461" r:id="rId24"/>
  </p:sldIdLst>
  <p:sldSz cx="11520170" cy="7198995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gcongbai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463A"/>
    <a:srgbClr val="F3F0EC"/>
    <a:srgbClr val="2A3135"/>
    <a:srgbClr val="420A0A"/>
    <a:srgbClr val="851515"/>
    <a:srgbClr val="672727"/>
    <a:srgbClr val="461A1A"/>
    <a:srgbClr val="501010"/>
    <a:srgbClr val="382828"/>
    <a:srgbClr val="C9C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>
      <p:cViewPr varScale="1">
        <p:scale>
          <a:sx n="106" d="100"/>
          <a:sy n="106" d="100"/>
        </p:scale>
        <p:origin x="5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41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1A0E9-9F85-4466-91EC-B9D1A5CDE4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E4AE4-53D1-4F2B-BA35-167C432B23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D8964-C77F-4CB7-9F84-7EB7D31F21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00000" y="3021910"/>
            <a:ext cx="8640445" cy="927735"/>
          </a:xfrm>
        </p:spPr>
        <p:txBody>
          <a:bodyPr lIns="90000" anchor="t">
            <a:norm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1"/>
                </a:solidFill>
                <a:latin typeface="MiSans Demibold" charset="-122"/>
                <a:ea typeface="MiSans Demibold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900000" y="2373160"/>
            <a:ext cx="8640366" cy="576000"/>
          </a:xfrm>
          <a:prstGeom prst="rect">
            <a:avLst/>
          </a:prstGeom>
        </p:spPr>
        <p:txBody>
          <a:bodyPr lIns="90000" anchor="b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MiSans Normal" charset="-122"/>
                <a:ea typeface="MiSans Normal" charset="-122"/>
              </a:defRPr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900000" y="6177253"/>
            <a:ext cx="2592110" cy="383297"/>
          </a:xfrm>
        </p:spPr>
        <p:txBody>
          <a:bodyPr lIns="90000"/>
          <a:lstStyle>
            <a:lvl1pPr>
              <a:defRPr>
                <a:solidFill>
                  <a:srgbClr val="5E6263"/>
                </a:solidFill>
                <a:latin typeface="MiSans" charset="-122"/>
                <a:ea typeface="MiSans" charset="-122"/>
              </a:defRPr>
            </a:lvl1pPr>
          </a:lstStyle>
          <a:p>
            <a:fld id="{86F49568-C05D-465E-8327-DF205A04034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922586" y="6177252"/>
            <a:ext cx="2592110" cy="383297"/>
          </a:xfrm>
        </p:spPr>
        <p:txBody>
          <a:bodyPr/>
          <a:lstStyle>
            <a:lvl1pPr>
              <a:defRPr>
                <a:solidFill>
                  <a:srgbClr val="5E6263"/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 dirty="0"/>
              <a:t>AOSCC 2024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0000" y="4895666"/>
            <a:ext cx="3877310" cy="504190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36195" indent="0" algn="l">
              <a:buClr>
                <a:srgbClr val="198BD7"/>
              </a:buClr>
              <a:buFont typeface="Arial" panose="02080604020202020204" pitchFamily="34" charset="0"/>
              <a:buNone/>
              <a:defRPr sz="2400">
                <a:solidFill>
                  <a:srgbClr val="5E6263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sp>
        <p:nvSpPr>
          <p:cNvPr id="25" name="文本占位符 1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00000" y="5515902"/>
            <a:ext cx="3877310" cy="504190"/>
          </a:xfrm>
          <a:prstGeom prst="rect">
            <a:avLst/>
          </a:prstGeom>
        </p:spPr>
        <p:txBody>
          <a:bodyPr lIns="90000" anchor="ctr">
            <a:normAutofit/>
          </a:bodyPr>
          <a:lstStyle>
            <a:lvl1pPr marL="36195" indent="0" algn="l">
              <a:buClr>
                <a:srgbClr val="198BD7"/>
              </a:buClr>
              <a:buFont typeface="Arial" panose="02080604020202020204" pitchFamily="34" charset="0"/>
              <a:buNone/>
              <a:defRPr sz="2400">
                <a:solidFill>
                  <a:srgbClr val="5E6263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900000" y="2913491"/>
            <a:ext cx="863728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 userDrawn="1"/>
        </p:nvGrpSpPr>
        <p:grpSpPr>
          <a:xfrm>
            <a:off x="900000" y="1257632"/>
            <a:ext cx="6669403" cy="720090"/>
            <a:chOff x="2053087" y="1201546"/>
            <a:chExt cx="6107149" cy="720000"/>
          </a:xfrm>
        </p:grpSpPr>
        <p:sp>
          <p:nvSpPr>
            <p:cNvPr id="15" name="文本框 14"/>
            <p:cNvSpPr txBox="1"/>
            <p:nvPr userDrawn="1"/>
          </p:nvSpPr>
          <p:spPr>
            <a:xfrm>
              <a:off x="2053087" y="1201546"/>
              <a:ext cx="3167575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4000" dirty="0">
                  <a:solidFill>
                    <a:schemeClr val="tx1"/>
                  </a:solidFill>
                  <a:latin typeface="MiSans Medium" charset="-122"/>
                  <a:ea typeface="MiSans Medium" charset="-122"/>
                  <a:cs typeface="Open Sans" pitchFamily="2" charset="0"/>
                </a:rPr>
                <a:t>安同校园行</a:t>
              </a:r>
              <a:endParaRPr lang="zh-CN" altLang="en-US" sz="4000" dirty="0">
                <a:solidFill>
                  <a:schemeClr val="tx1"/>
                </a:solidFill>
                <a:latin typeface="MiSans Medium" charset="-122"/>
                <a:ea typeface="MiSans Medium" charset="-122"/>
                <a:cs typeface="Open Sans" pitchFamily="2" charset="0"/>
              </a:endParaRPr>
            </a:p>
          </p:txBody>
        </p:sp>
        <p:cxnSp>
          <p:nvCxnSpPr>
            <p:cNvPr id="31" name="直接连接符 30"/>
            <p:cNvCxnSpPr/>
            <p:nvPr userDrawn="1"/>
          </p:nvCxnSpPr>
          <p:spPr>
            <a:xfrm>
              <a:off x="4713442" y="1251322"/>
              <a:ext cx="0" cy="576000"/>
            </a:xfrm>
            <a:prstGeom prst="line">
              <a:avLst/>
            </a:prstGeom>
            <a:ln w="25400">
              <a:solidFill>
                <a:srgbClr val="CA46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 userDrawn="1"/>
          </p:nvSpPr>
          <p:spPr>
            <a:xfrm>
              <a:off x="4856339" y="1201546"/>
              <a:ext cx="3303897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3800" dirty="0">
                  <a:solidFill>
                    <a:srgbClr val="CA463A"/>
                  </a:solidFill>
                  <a:latin typeface="MiSans Medium" charset="-122"/>
                  <a:ea typeface="MiSans Medium" charset="-122"/>
                </a:rPr>
                <a:t>北京站</a:t>
              </a:r>
              <a:endParaRPr lang="zh-CN" altLang="en-US" sz="3800" dirty="0">
                <a:solidFill>
                  <a:srgbClr val="CA463A"/>
                </a:solidFill>
                <a:latin typeface="MiSans Medium" charset="-122"/>
                <a:ea typeface="MiSans Medium" charset="-122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719999"/>
            <a:ext cx="9612852" cy="7920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1800000"/>
            <a:ext cx="8064000" cy="4500000"/>
          </a:xfrm>
          <a:prstGeom prst="rect">
            <a:avLst/>
          </a:prstGeom>
        </p:spPr>
        <p:txBody>
          <a:bodyPr>
            <a:noAutofit/>
          </a:bodyPr>
          <a:lstStyle>
            <a:lvl1pPr marL="431800" indent="-360045">
              <a:lnSpc>
                <a:spcPct val="120000"/>
              </a:lnSpc>
              <a:defRPr sz="2800"/>
            </a:lvl1pPr>
            <a:lvl2pPr marL="899795" indent="-360045">
              <a:lnSpc>
                <a:spcPct val="120000"/>
              </a:lnSpc>
              <a:defRPr sz="2400"/>
            </a:lvl2pPr>
            <a:lvl3pPr marL="1259840">
              <a:lnSpc>
                <a:spcPct val="120000"/>
              </a:lnSpc>
              <a:defRPr sz="2000"/>
            </a:lvl3pPr>
            <a:lvl4pPr>
              <a:lnSpc>
                <a:spcPct val="120000"/>
              </a:lnSpc>
              <a:defRPr sz="1800"/>
            </a:lvl4pPr>
            <a:lvl5pPr>
              <a:lnSpc>
                <a:spcPct val="120000"/>
              </a:lnSpc>
              <a:defRPr sz="18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000" y="1800000"/>
            <a:ext cx="4896207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000" y="1800000"/>
            <a:ext cx="4896207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 userDrawn="1"/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504382" y="1007368"/>
            <a:ext cx="8640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300" dirty="0">
                <a:solidFill>
                  <a:srgbClr val="CA463A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“</a:t>
            </a:r>
            <a:endParaRPr lang="zh-CN" altLang="en-US" sz="17300" dirty="0">
              <a:solidFill>
                <a:srgbClr val="CA463A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368478" y="1206607"/>
            <a:ext cx="5111846" cy="4103761"/>
          </a:xfrm>
        </p:spPr>
        <p:txBody>
          <a:bodyPr anchor="ctr">
            <a:normAutofit/>
          </a:bodyPr>
          <a:lstStyle>
            <a:lvl1pPr marL="71755" indent="0">
              <a:buNone/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6266630" y="4472386"/>
            <a:ext cx="8640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300" dirty="0">
                <a:solidFill>
                  <a:srgbClr val="CA463A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”</a:t>
            </a:r>
            <a:endParaRPr lang="zh-CN" altLang="en-US" sz="17300" dirty="0">
              <a:solidFill>
                <a:srgbClr val="CA463A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789555" y="1223392"/>
            <a:ext cx="5615902" cy="4103761"/>
          </a:xfrm>
        </p:spPr>
        <p:txBody>
          <a:bodyPr anchor="ctr">
            <a:normAutofit/>
          </a:bodyPr>
          <a:lstStyle>
            <a:lvl1pPr marL="71755" indent="0">
              <a:buNone/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000" y="720000"/>
            <a:ext cx="9612000" cy="79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"/>
          </p:nvPr>
        </p:nvSpPr>
        <p:spPr>
          <a:xfrm>
            <a:off x="900000" y="1800000"/>
            <a:ext cx="8064000" cy="45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47676" y="720000"/>
            <a:ext cx="72000" cy="792000"/>
          </a:xfrm>
          <a:prstGeom prst="rect">
            <a:avLst/>
          </a:prstGeom>
          <a:solidFill>
            <a:srgbClr val="CA4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95000"/>
              <a:lumOff val="5000"/>
            </a:schemeClr>
          </a:solidFill>
          <a:latin typeface="MiSans Demibold" charset="-122"/>
          <a:ea typeface="MiSans Demibold" charset="-122"/>
          <a:cs typeface="+mj-cs"/>
        </a:defRPr>
      </a:lvl1pPr>
    </p:titleStyle>
    <p:bodyStyle>
      <a:lvl1pPr marL="431800" indent="-360045" algn="l" defTabSz="864235" rtl="0" eaLnBrk="1" latinLnBrk="0" hangingPunct="1">
        <a:lnSpc>
          <a:spcPct val="120000"/>
        </a:lnSpc>
        <a:spcBef>
          <a:spcPts val="945"/>
        </a:spcBef>
        <a:buFont typeface="Arial" panose="0208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1pPr>
      <a:lvl2pPr marL="899795" indent="-360045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2pPr>
      <a:lvl3pPr marL="1259840" indent="-28829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3pPr>
      <a:lvl4pPr marL="1511935" indent="-21590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4pPr>
      <a:lvl5pPr marL="1943735" indent="-21590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svg"/><Relationship Id="rId7" Type="http://schemas.openxmlformats.org/officeDocument/2006/relationships/image" Target="../media/image22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28.png"/><Relationship Id="rId12" Type="http://schemas.openxmlformats.org/officeDocument/2006/relationships/image" Target="../media/image27.svg"/><Relationship Id="rId11" Type="http://schemas.openxmlformats.org/officeDocument/2006/relationships/image" Target="../media/image26.png"/><Relationship Id="rId10" Type="http://schemas.openxmlformats.org/officeDocument/2006/relationships/image" Target="../media/image25.sv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71755" y="3021910"/>
            <a:ext cx="8640445" cy="927735"/>
          </a:xfrm>
        </p:spPr>
        <p:txBody>
          <a:bodyPr/>
          <a:p>
            <a:r>
              <a:rPr lang="zh-CN">
                <a:sym typeface="+mn-ea"/>
              </a:rPr>
              <a:t>欢迎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71755" y="2373160"/>
            <a:ext cx="8640366" cy="576000"/>
          </a:xfrm>
        </p:spPr>
        <p:txBody>
          <a:bodyPr>
            <a:normAutofit fontScale="90000" lnSpcReduction="20000"/>
          </a:bodyPr>
          <a:p>
            <a:r>
              <a:rPr lang="zh-CN" altLang="en-US">
                <a:sym typeface="+mn-ea"/>
              </a:rPr>
              <a:t>专题分享将于</a:t>
            </a:r>
            <a:r>
              <a:rPr lang="en-US" altLang="zh-CN">
                <a:sym typeface="+mn-ea"/>
              </a:rPr>
              <a:t> 14:00 </a:t>
            </a:r>
            <a:r>
              <a:rPr lang="zh-CN" altLang="en-US">
                <a:sym typeface="+mn-ea"/>
              </a:rPr>
              <a:t>开始</a:t>
            </a:r>
            <a:endParaRPr lang="zh-CN" altLang="en-US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起源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雏形：安同开发团队</a:t>
            </a:r>
            <a:r>
              <a:rPr lang="en-US" altLang="zh-CN"/>
              <a:t> (2011)</a:t>
            </a:r>
            <a:endParaRPr lang="zh-CN"/>
          </a:p>
          <a:p>
            <a:pPr lvl="1"/>
            <a:r>
              <a:rPr lang="zh-CN"/>
              <a:t>三名初三同学创建</a:t>
            </a:r>
            <a:endParaRPr lang="zh-CN"/>
          </a:p>
          <a:p>
            <a:pPr lvl="1"/>
            <a:r>
              <a:rPr lang="zh-CN"/>
              <a:t>从《乔布斯传》到“为中国创造”</a:t>
            </a:r>
            <a:endParaRPr lang="zh-CN"/>
          </a:p>
          <a:p>
            <a:pPr lvl="0"/>
            <a:r>
              <a:rPr lang="zh-CN" altLang="en-US"/>
              <a:t>社区：公开、扁平化的互联网“社团”</a:t>
            </a:r>
            <a:r>
              <a:rPr lang="en-US" altLang="zh-CN"/>
              <a:t> (2012)</a:t>
            </a:r>
            <a:endParaRPr lang="zh-CN" altLang="en-US"/>
          </a:p>
          <a:p>
            <a:pPr lvl="1"/>
            <a:r>
              <a:rPr lang="zh-CN"/>
              <a:t>开放参与，无管理结构</a:t>
            </a:r>
            <a:endParaRPr lang="zh-CN"/>
          </a:p>
          <a:p>
            <a:pPr lvl="1"/>
            <a:r>
              <a:rPr lang="zh-CN"/>
              <a:t>参与人员包括学生、全职员工等多种身份</a:t>
            </a:r>
            <a:endParaRPr lang="zh-CN"/>
          </a:p>
          <a:p>
            <a:pPr lvl="1"/>
            <a:r>
              <a:rPr lang="zh-CN" altLang="en-US"/>
              <a:t>核心：兴趣爱好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初心与实践</a:t>
            </a:r>
            <a:endParaRPr lang="zh-CN" altLang="en-US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以“安于同学合作”之名</a:t>
            </a:r>
            <a:endParaRPr lang="zh-CN" altLang="en-US"/>
          </a:p>
          <a:p>
            <a:pPr lvl="1"/>
            <a:r>
              <a:rPr lang="zh-CN" altLang="en-US"/>
              <a:t>鼓励协作，增进人脉</a:t>
            </a:r>
            <a:endParaRPr lang="zh-CN" altLang="en-US"/>
          </a:p>
          <a:p>
            <a:r>
              <a:rPr lang="zh-CN" altLang="en-US"/>
              <a:t>三大工作方向：技术、文化与社会</a:t>
            </a:r>
            <a:endParaRPr lang="zh-CN" altLang="en-US"/>
          </a:p>
          <a:p>
            <a:pPr lvl="1"/>
            <a:r>
              <a:rPr lang="zh-CN" altLang="en-US"/>
              <a:t>文化：从日常工作做起</a:t>
            </a:r>
            <a:endParaRPr lang="zh-CN" altLang="en-US"/>
          </a:p>
          <a:p>
            <a:pPr lvl="2"/>
            <a:r>
              <a:rPr lang="zh-CN" altLang="en-US"/>
              <a:t>维系良好和相对平等的人际关系</a:t>
            </a:r>
            <a:endParaRPr lang="zh-CN" altLang="en-US"/>
          </a:p>
          <a:p>
            <a:pPr lvl="2"/>
            <a:r>
              <a:rPr lang="zh-CN" altLang="en-US"/>
              <a:t>维持从老到新的知识积累与共享</a:t>
            </a:r>
            <a:endParaRPr lang="zh-CN" altLang="en-US"/>
          </a:p>
          <a:p>
            <a:pPr lvl="1"/>
            <a:r>
              <a:rPr lang="zh-CN" altLang="en-US"/>
              <a:t>社会：生态协作与技能共享</a:t>
            </a:r>
            <a:endParaRPr lang="zh-CN" altLang="en-US"/>
          </a:p>
          <a:p>
            <a:pPr lvl="2"/>
            <a:r>
              <a:rPr lang="zh-CN" altLang="en-US"/>
              <a:t>积极参与和推进跨社区、甚至社企合作</a:t>
            </a:r>
            <a:endParaRPr lang="zh-CN" altLang="en-US"/>
          </a:p>
          <a:p>
            <a:pPr lvl="2"/>
            <a:r>
              <a:rPr lang="zh-CN" altLang="en-US"/>
              <a:t>力所能及地支持开源社区工作者和从业者的技能培养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文化工作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社区文化不只包含技术！</a:t>
            </a:r>
            <a:endParaRPr lang="zh-CN" altLang="en-US"/>
          </a:p>
          <a:p>
            <a:pPr lvl="1"/>
            <a:r>
              <a:rPr lang="zh-CN" altLang="en-US"/>
              <a:t>维护社区氛围与群体利益同样重要</a:t>
            </a:r>
            <a:endParaRPr lang="zh-CN" altLang="en-US"/>
          </a:p>
          <a:p>
            <a:r>
              <a:rPr lang="zh-CN" altLang="en-US"/>
              <a:t>找点乐子，保持态度</a:t>
            </a:r>
            <a:endParaRPr lang="zh-CN" altLang="en-US"/>
          </a:p>
          <a:p>
            <a:pPr lvl="1"/>
            <a:r>
              <a:rPr lang="zh-CN" altLang="en-US"/>
              <a:t>草根社区难得的一点自由</a:t>
            </a:r>
            <a:endParaRPr lang="zh-CN" altLang="en-US"/>
          </a:p>
          <a:p>
            <a:pPr lvl="1"/>
            <a:r>
              <a:rPr lang="zh-CN" altLang="en-US"/>
              <a:t>贴纸与周边：吉祥物、梗</a:t>
            </a:r>
            <a:endParaRPr lang="zh-CN" altLang="en-US"/>
          </a:p>
          <a:p>
            <a:r>
              <a:rPr lang="zh-CN" altLang="en-US"/>
              <a:t>让更多人受益于社区（知识、资源与力量）</a:t>
            </a:r>
            <a:endParaRPr lang="zh-CN" altLang="en-US"/>
          </a:p>
          <a:p>
            <a:pPr lvl="1"/>
            <a:r>
              <a:rPr lang="zh-CN" altLang="en-US"/>
              <a:t>社区的维系基于善意与精神需求，而非物质利益</a:t>
            </a:r>
            <a:endParaRPr lang="zh-CN" altLang="en-US"/>
          </a:p>
          <a:p>
            <a:pPr lvl="1"/>
            <a:r>
              <a:rPr lang="zh-CN" altLang="en-US"/>
              <a:t>让社区成为第二学习场所与机遇来源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14" name="图片 13" descr="an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1130935"/>
            <a:ext cx="11520170" cy="49371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7" name="图片 6" descr="stickers2024-p1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235" y="215265"/>
            <a:ext cx="2988310" cy="4226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stickers2024-p2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615" y="215265"/>
            <a:ext cx="2987388" cy="422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5" y="4535170"/>
            <a:ext cx="5417185" cy="2404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aosc-prompt-hoodie-s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075" y="21526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aosc-prompt-samp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8720" y="359981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fine-together-samp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6710" y="497268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o-oma-samp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8720" y="115379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ring-gfx-timeout-samp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6075" y="259397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社会工作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拥抱社会</a:t>
            </a:r>
            <a:endParaRPr lang="zh-CN"/>
          </a:p>
          <a:p>
            <a:pPr lvl="1"/>
            <a:r>
              <a:rPr lang="zh-CN"/>
              <a:t>推动社区协作、社企协作</a:t>
            </a:r>
            <a:endParaRPr lang="zh-CN"/>
          </a:p>
          <a:p>
            <a:r>
              <a:rPr lang="zh-CN"/>
              <a:t>创造机遇</a:t>
            </a:r>
            <a:endParaRPr lang="zh-CN"/>
          </a:p>
          <a:p>
            <a:pPr lvl="1"/>
            <a:r>
              <a:rPr lang="zh-CN"/>
              <a:t>为不同教育、社会与经济背景的贡献者创造机遇</a:t>
            </a:r>
            <a:endParaRPr lang="zh-CN"/>
          </a:p>
          <a:p>
            <a:pPr lvl="1"/>
            <a:r>
              <a:rPr lang="zh-CN"/>
              <a:t>开源之夏 (2020 - 202</a:t>
            </a:r>
            <a:r>
              <a:rPr lang="en-US" altLang="zh-CN"/>
              <a:t>4</a:t>
            </a:r>
            <a:r>
              <a:rPr lang="zh-CN"/>
              <a:t>)</a:t>
            </a:r>
            <a:endParaRPr lang="zh-CN"/>
          </a:p>
          <a:p>
            <a:r>
              <a:rPr lang="zh-CN"/>
              <a:t>线下活动</a:t>
            </a:r>
            <a:endParaRPr lang="zh-CN"/>
          </a:p>
          <a:p>
            <a:pPr lvl="1"/>
            <a:r>
              <a:rPr lang="zh-CN"/>
              <a:t>AOSCC、校园行与其他演讲活动</a:t>
            </a:r>
            <a:endParaRPr lang="zh-CN"/>
          </a:p>
          <a:p>
            <a:pPr lvl="1"/>
            <a:r>
              <a:rPr lang="zh-CN"/>
              <a:t>推动知识共享与人脉建设</a:t>
            </a:r>
            <a:endParaRPr lang="zh-C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DSC01175_Dx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3510" y="-574040"/>
            <a:ext cx="11812270" cy="78771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管理结构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结构：名义上无管理结构</a:t>
            </a:r>
            <a:endParaRPr lang="zh-CN" altLang="en-US"/>
          </a:p>
          <a:p>
            <a:pPr lvl="1"/>
            <a:r>
              <a:rPr lang="zh-CN" altLang="en-US"/>
              <a:t>奉行“车间民主”，话语权和调停者身份趋于集中</a:t>
            </a:r>
            <a:endParaRPr lang="zh-CN" altLang="en-US"/>
          </a:p>
          <a:p>
            <a:pPr lvl="1"/>
            <a:r>
              <a:rPr lang="zh-CN" altLang="en-US"/>
              <a:t>贡献者推动提案与决策（制度不完美）</a:t>
            </a:r>
            <a:endParaRPr lang="zh-CN" altLang="en-US"/>
          </a:p>
          <a:p>
            <a:pPr lvl="0"/>
            <a:r>
              <a:rPr lang="zh-CN" altLang="en-US"/>
              <a:t>财政：有资产，无现金</a:t>
            </a:r>
            <a:endParaRPr lang="zh-CN" altLang="en-US"/>
          </a:p>
          <a:p>
            <a:pPr lvl="1"/>
            <a:r>
              <a:rPr lang="zh-CN" altLang="en-US"/>
              <a:t>社区长期接受来自个人和企业的物资及资金捐助</a:t>
            </a:r>
            <a:endParaRPr lang="zh-CN" altLang="en-US"/>
          </a:p>
          <a:p>
            <a:pPr lvl="1"/>
            <a:r>
              <a:rPr lang="zh-CN" altLang="en-US"/>
              <a:t>一切现金用于具体项目，如硬件采购，帐目公开</a:t>
            </a:r>
            <a:endParaRPr lang="zh-CN" altLang="en-US"/>
          </a:p>
          <a:p>
            <a:pPr lvl="0"/>
            <a:r>
              <a:rPr lang="zh-CN" altLang="en-US"/>
              <a:t>结果：基于信任与人际关系的社区（人治）</a:t>
            </a:r>
            <a:endParaRPr lang="zh-CN" altLang="en-US"/>
          </a:p>
          <a:p>
            <a:pPr lvl="1"/>
            <a:r>
              <a:rPr lang="zh-CN" altLang="en-US"/>
              <a:t>志愿驱动为原则</a:t>
            </a:r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300"/>
              </a:spcBef>
            </a:pPr>
            <a:r>
              <a:rPr lang="zh-CN" altLang="en-US" dirty="0">
                <a:latin typeface="MiSans Demibold" charset="-122"/>
                <a:ea typeface="MiSans Demibold" charset="-122"/>
                <a:sym typeface="+mn-ea"/>
              </a:rPr>
              <a:t>议程与活动一览</a:t>
            </a:r>
            <a:endParaRPr lang="zh-CN" altLang="en-US" sz="2400" dirty="0">
              <a:latin typeface="MiSans Demibold" charset="-122"/>
              <a:ea typeface="MiSans Demibold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今日食谱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分享环节</a:t>
            </a:r>
            <a:endParaRPr lang="zh-CN" altLang="en-US"/>
          </a:p>
          <a:p>
            <a:pPr lvl="1"/>
            <a:r>
              <a:rPr lang="zh-CN"/>
              <a:t>应用程序架构适配经验</a:t>
            </a:r>
            <a:endParaRPr lang="zh-CN"/>
          </a:p>
          <a:p>
            <a:pPr lvl="1"/>
            <a:r>
              <a:rPr lang="zh-CN" altLang="en-US"/>
              <a:t>内核贡献入门与演示</a:t>
            </a:r>
            <a:endParaRPr lang="zh-CN" altLang="en-US"/>
          </a:p>
          <a:p>
            <a:pPr lvl="1"/>
            <a:r>
              <a:rPr lang="zh-CN" altLang="en-US"/>
              <a:t>漫谈社团与社区参与</a:t>
            </a:r>
            <a:endParaRPr lang="zh-CN" altLang="en-US"/>
          </a:p>
          <a:p>
            <a:pPr lvl="0"/>
            <a:r>
              <a:rPr lang="zh-CN" altLang="en-US"/>
              <a:t>分享环节后</a:t>
            </a:r>
            <a:endParaRPr lang="zh-CN" altLang="en-US"/>
          </a:p>
          <a:p>
            <a:pPr lvl="1"/>
            <a:r>
              <a:rPr lang="zh-CN" altLang="en-US"/>
              <a:t>设备展示</a:t>
            </a:r>
            <a:endParaRPr lang="zh-CN" altLang="en-US"/>
          </a:p>
          <a:p>
            <a:pPr lvl="1"/>
            <a:r>
              <a:rPr lang="zh-CN" altLang="en-US"/>
              <a:t>自由讨论、答疑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>
                <a:sym typeface="+mn-ea"/>
              </a:rPr>
              <a:t>你好，北京！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71755" y="2373160"/>
            <a:ext cx="8640366" cy="576000"/>
          </a:xfrm>
        </p:spPr>
        <p:txBody>
          <a:bodyPr>
            <a:normAutofit fontScale="90000" lnSpcReduction="20000"/>
          </a:bodyPr>
          <a:p>
            <a:r>
              <a:rPr lang="zh-CN" altLang="en-US"/>
              <a:t>初识安同开源社区</a:t>
            </a:r>
            <a:endParaRPr lang="en-US" alt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r>
              <a:rPr lang="zh-CN" altLang="en-US">
                <a:sym typeface="+mn-ea"/>
              </a:rPr>
              <a:t>白铭骢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300"/>
              </a:spcBef>
            </a:pPr>
            <a:r>
              <a:rPr lang="zh-CN" altLang="en-US" dirty="0">
                <a:latin typeface="MiSans Demibold" charset="-122"/>
                <a:ea typeface="MiSans Demibold" charset="-122"/>
                <a:sym typeface="+mn-ea"/>
              </a:rPr>
              <a:t>感谢捧场！</a:t>
            </a:r>
            <a:endParaRPr lang="zh-CN" altLang="en-US" sz="2400" dirty="0">
              <a:latin typeface="MiSans Demibold" charset="-122"/>
              <a:ea typeface="MiSans Demibold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811530" y="579755"/>
            <a:ext cx="9329358" cy="5400000"/>
            <a:chOff x="8657" y="1074"/>
            <a:chExt cx="13011" cy="7531"/>
          </a:xfrm>
        </p:grpSpPr>
        <p:pic>
          <p:nvPicPr>
            <p:cNvPr id="7" name="图片 6" descr="/home/mingcongbai/文档/AOSC/Campus Events/20241020 - NIT/icons/bilibili.svgbilibili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8662" y="3262"/>
              <a:ext cx="1185" cy="1185"/>
            </a:xfrm>
            <a:prstGeom prst="rect">
              <a:avLst/>
            </a:prstGeom>
          </p:spPr>
        </p:pic>
        <p:pic>
          <p:nvPicPr>
            <p:cNvPr id="8" name="图片 7" descr="/home/mingcongbai/文档/AOSC/Campus Events/20241020 - NIT/icons/globe-solid.svgglobe-solid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662" y="1074"/>
              <a:ext cx="1185" cy="1185"/>
            </a:xfrm>
            <a:prstGeom prst="rect">
              <a:avLst/>
            </a:prstGeom>
          </p:spPr>
        </p:pic>
        <p:pic>
          <p:nvPicPr>
            <p:cNvPr id="9" name="图片 8" descr="/home/mingcongbai/文档/AOSC/Campus Events/20241020 - NIT/icons/qq.svgqq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" r="44"/>
            <a:stretch>
              <a:fillRect/>
            </a:stretch>
          </p:blipFill>
          <p:spPr>
            <a:xfrm>
              <a:off x="15259" y="3303"/>
              <a:ext cx="1185" cy="1355"/>
            </a:xfrm>
            <a:prstGeom prst="rect">
              <a:avLst/>
            </a:prstGeom>
          </p:spPr>
        </p:pic>
        <p:pic>
          <p:nvPicPr>
            <p:cNvPr id="11" name="图片 10" descr="/home/mingcongbai/文档/AOSC/Campus Events/20241020 - NIT/icons/weibo.svgweibo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662" y="5279"/>
              <a:ext cx="1355" cy="1355"/>
            </a:xfrm>
            <a:prstGeom prst="rect">
              <a:avLst/>
            </a:prstGeom>
          </p:spPr>
        </p:pic>
        <p:pic>
          <p:nvPicPr>
            <p:cNvPr id="12" name="图片 11" descr="/home/mingcongbai/文档/AOSC/Campus Events/20241020 - NIT/icons/weixin.svgweixin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57" r="57"/>
            <a:stretch>
              <a:fillRect/>
            </a:stretch>
          </p:blipFill>
          <p:spPr>
            <a:xfrm>
              <a:off x="8657" y="7551"/>
              <a:ext cx="1185" cy="105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6750" y="1252"/>
              <a:ext cx="49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x-none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</a:rPr>
                <a:t>@AOSC-Dev</a:t>
              </a:r>
              <a:endParaRPr lang="x-none" altLang="zh-CN" sz="2400">
                <a:solidFill>
                  <a:schemeClr val="tx1"/>
                </a:solidFill>
                <a:latin typeface="MiSans Demibold" charset="-122"/>
                <a:ea typeface="MiSans Demibold" charset="-122"/>
              </a:endParaRPr>
            </a:p>
          </p:txBody>
        </p:sp>
        <p:pic>
          <p:nvPicPr>
            <p:cNvPr id="19" name="图片 18" descr="/home/mingcongbai/文档/AOSC/Campus Events/20241020 - NIT/icons/github.svggithub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259" y="1074"/>
              <a:ext cx="1185" cy="1224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0282" y="1233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x-none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</a:rPr>
                <a:t>aosc.io</a:t>
              </a:r>
              <a:endParaRPr lang="x-none" altLang="zh-CN" sz="2400">
                <a:solidFill>
                  <a:schemeClr val="tx1"/>
                </a:solidFill>
                <a:latin typeface="MiSans Demibold" charset="-122"/>
                <a:ea typeface="MiSans Demibold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282" y="3327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@</a:t>
              </a:r>
              <a:r>
                <a:rPr lang="zh-CN" altLang="x-none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安同开源社区</a:t>
              </a:r>
              <a:endParaRPr lang="zh-CN" altLang="x-none" sz="2400">
                <a:solidFill>
                  <a:schemeClr val="tx1"/>
                </a:solidFill>
                <a:latin typeface="MiSans Demibold" charset="-122"/>
                <a:ea typeface="MiSans Demibold" charset="-122"/>
                <a:cs typeface="MiSans Demibold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284" y="5518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@</a:t>
              </a:r>
              <a:r>
                <a:rPr lang="zh-CN" altLang="x-none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安同开源</a:t>
              </a:r>
              <a:endParaRPr lang="zh-CN" altLang="x-none" sz="2400">
                <a:solidFill>
                  <a:schemeClr val="tx1"/>
                </a:solidFill>
                <a:latin typeface="MiSans Demibold" charset="-122"/>
                <a:ea typeface="MiSans Demibold" charset="-122"/>
                <a:cs typeface="MiSans Demibold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84" y="7642"/>
              <a:ext cx="538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x-none" sz="2400">
                  <a:solidFill>
                    <a:schemeClr val="tx1"/>
                  </a:solidFill>
                  <a:latin typeface="MiSans Semibold" charset="-122"/>
                  <a:ea typeface="MiSans Semibold" charset="-122"/>
                </a:rPr>
                <a:t>公众号：安同开源</a:t>
              </a:r>
              <a:endParaRPr lang="zh-CN" altLang="x-none" sz="2400">
                <a:solidFill>
                  <a:schemeClr val="tx1"/>
                </a:solidFill>
                <a:latin typeface="MiSans Semibold" charset="-122"/>
                <a:ea typeface="MiSans Semibold" charset="-122"/>
              </a:endParaRPr>
            </a:p>
          </p:txBody>
        </p:sp>
        <p:pic>
          <p:nvPicPr>
            <p:cNvPr id="27" name="图片 26" descr="/home/mingcongbai/文档/AOSC/Campus Events/202403 - LCPU: Towards Modern Distro/qrcodes/qq-qr.pngqq-qr"/>
            <p:cNvPicPr>
              <a:picLocks noChangeAspect="1"/>
            </p:cNvPicPr>
            <p:nvPr/>
          </p:nvPicPr>
          <p:blipFill>
            <a:blip r:embed="rId13"/>
            <a:srcRect t="2" b="2"/>
            <a:stretch>
              <a:fillRect/>
            </a:stretch>
          </p:blipFill>
          <p:spPr>
            <a:xfrm>
              <a:off x="16885" y="3177"/>
              <a:ext cx="3726" cy="3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各位好呀！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初次进京</a:t>
            </a:r>
            <a:endParaRPr lang="zh-CN" altLang="en-US"/>
          </a:p>
          <a:p>
            <a:pPr lvl="1"/>
            <a:r>
              <a:rPr lang="zh-CN"/>
              <a:t>感谢同学们的支持！</a:t>
            </a:r>
            <a:endParaRPr lang="zh-CN" altLang="en-US"/>
          </a:p>
          <a:p>
            <a:pPr lvl="0"/>
            <a:r>
              <a:rPr lang="zh-CN" altLang="en-US"/>
              <a:t>关于校园行</a:t>
            </a:r>
            <a:endParaRPr lang="zh-CN" altLang="en-US"/>
          </a:p>
          <a:p>
            <a:pPr lvl="1"/>
            <a:r>
              <a:rPr lang="zh-CN" altLang="en-US"/>
              <a:t>初心：从学校来，到学校去</a:t>
            </a:r>
            <a:endParaRPr lang="zh-CN" altLang="en-US"/>
          </a:p>
          <a:p>
            <a:pPr lvl="1"/>
            <a:r>
              <a:rPr lang="zh-CN" altLang="en-US"/>
              <a:t>力所能及地破除信息差与知识壁垒</a:t>
            </a:r>
            <a:endParaRPr lang="zh-CN" altLang="en-US"/>
          </a:p>
          <a:p>
            <a:pPr lvl="1"/>
            <a:r>
              <a:rPr lang="zh-CN" altLang="en-US"/>
              <a:t>邀请开源与基础软件行业一线工作者分享工作经验</a:t>
            </a:r>
            <a:endParaRPr lang="zh-CN" altLang="en-US"/>
          </a:p>
          <a:p>
            <a:pPr lvl="1"/>
            <a:r>
              <a:rPr lang="zh-CN" altLang="en-US"/>
              <a:t>协助高校学生接触、理解和参与开源社区工作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自我介绍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白铭骢</a:t>
            </a:r>
            <a:endParaRPr lang="zh-CN" altLang="en-US"/>
          </a:p>
          <a:p>
            <a:pPr lvl="1"/>
            <a:r>
              <a:rPr lang="zh-CN" altLang="en-US"/>
              <a:t>安同开源社区创始人</a:t>
            </a:r>
            <a:endParaRPr lang="zh-CN" altLang="en-US"/>
          </a:p>
          <a:p>
            <a:pPr lvl="1"/>
            <a:r>
              <a:rPr lang="zh-CN" altLang="en-US"/>
              <a:t>外号</a:t>
            </a:r>
            <a:r>
              <a:rPr lang="en-US" altLang="zh-CN"/>
              <a:t>… </a:t>
            </a:r>
            <a:r>
              <a:rPr lang="zh-CN" altLang="en-US"/>
              <a:t>果冻</a:t>
            </a:r>
            <a:r>
              <a:rPr lang="en-US" altLang="zh-CN"/>
              <a:t>…</a:t>
            </a:r>
            <a:r>
              <a:rPr lang="zh-CN" altLang="en-US"/>
              <a:t>？特首</a:t>
            </a:r>
            <a:r>
              <a:rPr lang="en-US" altLang="zh-CN"/>
              <a:t>…</a:t>
            </a:r>
            <a:r>
              <a:rPr lang="zh-CN" altLang="en-US"/>
              <a:t>？</a:t>
            </a:r>
            <a:endParaRPr lang="zh-CN" altLang="en-US"/>
          </a:p>
          <a:p>
            <a:pPr lvl="1"/>
            <a:r>
              <a:rPr lang="zh-CN" altLang="en-US"/>
              <a:t>误入文科歧途，又被文科抛弃的了无正经的</a:t>
            </a:r>
            <a:br>
              <a:rPr lang="zh-CN" altLang="en-US"/>
            </a:br>
            <a:r>
              <a:rPr lang="zh-CN" altLang="en-US"/>
              <a:t>开源社区工作者</a:t>
            </a:r>
            <a:endParaRPr lang="zh-CN" altLang="en-US"/>
          </a:p>
          <a:p>
            <a:pPr lvl="0"/>
            <a:r>
              <a:rPr lang="zh-CN" altLang="en-US"/>
              <a:t>乱七八糟的爱好</a:t>
            </a:r>
            <a:endParaRPr lang="zh-CN" altLang="en-US"/>
          </a:p>
          <a:p>
            <a:pPr lvl="1"/>
            <a:r>
              <a:rPr lang="zh-CN" altLang="en-US"/>
              <a:t>古董计算机、翻译、摄影、做饭、养鱼</a:t>
            </a:r>
            <a:endParaRPr lang="zh-CN" altLang="en-US"/>
          </a:p>
          <a:p>
            <a:pPr lvl="1"/>
            <a:r>
              <a:rPr lang="zh-CN" altLang="en-US"/>
              <a:t>共和国史（尤其是水产和计算机史）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安同开源社区</a:t>
            </a:r>
            <a:r>
              <a:rPr altLang="zh-CN"/>
              <a:t> (AOSC)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活跃于互联网的公开社群</a:t>
            </a:r>
            <a:endParaRPr lang="zh-CN" altLang="en-US"/>
          </a:p>
          <a:p>
            <a:pPr lvl="1"/>
            <a:r>
              <a:rPr lang="zh-CN" altLang="en-US"/>
              <a:t>最初形态为 2011 年 11 月创立的安同开发团队</a:t>
            </a:r>
            <a:endParaRPr lang="zh-CN" altLang="en-US"/>
          </a:p>
          <a:p>
            <a:pPr lvl="1"/>
            <a:r>
              <a:rPr lang="zh-CN" altLang="en-US"/>
              <a:t>2012 年 12 月改制为安同开源社区</a:t>
            </a:r>
            <a:endParaRPr lang="zh-CN" altLang="en-US"/>
          </a:p>
          <a:p>
            <a:r>
              <a:rPr lang="zh-CN" altLang="en-US"/>
              <a:t>志愿驱动</a:t>
            </a:r>
            <a:endParaRPr lang="zh-CN" altLang="en-US"/>
          </a:p>
          <a:p>
            <a:pPr lvl="1"/>
            <a:r>
              <a:rPr lang="zh-CN" altLang="en-US"/>
              <a:t>社区不为任何贡献者提供物质回报</a:t>
            </a:r>
            <a:endParaRPr lang="zh-CN" altLang="en-US"/>
          </a:p>
          <a:p>
            <a:pPr lvl="1"/>
            <a:r>
              <a:rPr lang="zh-CN" altLang="en-US"/>
              <a:t>多年来得到许多单位、院校与社团的支持</a:t>
            </a:r>
            <a:endParaRPr lang="zh-CN" altLang="en-US"/>
          </a:p>
          <a:p>
            <a:r>
              <a:rPr lang="zh-CN" altLang="en-US"/>
              <a:t>主要项目</a:t>
            </a:r>
            <a:endParaRPr lang="zh-CN" altLang="en-US"/>
          </a:p>
          <a:p>
            <a:pPr lvl="1"/>
            <a:r>
              <a:rPr lang="zh-CN" altLang="en-US"/>
              <a:t>安同 OS 及周边支持项目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安同</a:t>
            </a:r>
            <a:r>
              <a:rPr altLang="zh-CN" sz="2220"/>
              <a:t> </a:t>
            </a:r>
            <a:r>
              <a:rPr altLang="zh-CN"/>
              <a:t>OS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主要面向个人桌面设备的</a:t>
            </a:r>
            <a:r>
              <a:rPr lang="en-US" altLang="zh-CN"/>
              <a:t> Linux </a:t>
            </a:r>
            <a:r>
              <a:rPr lang="zh-CN" altLang="en-US"/>
              <a:t>发行版</a:t>
            </a:r>
            <a:endParaRPr lang="zh-CN" altLang="en-US"/>
          </a:p>
          <a:p>
            <a:pPr lvl="1"/>
            <a:r>
              <a:rPr lang="zh-CN" altLang="en-US"/>
              <a:t>自</a:t>
            </a:r>
            <a:r>
              <a:rPr lang="en-US" altLang="zh-CN"/>
              <a:t> 2014 </a:t>
            </a:r>
            <a:r>
              <a:rPr lang="zh-CN" altLang="en-US"/>
              <a:t>年起为独立构建的“根发行版”</a:t>
            </a:r>
            <a:endParaRPr lang="zh-CN" altLang="en-US"/>
          </a:p>
          <a:p>
            <a:pPr lvl="1"/>
            <a:r>
              <a:rPr lang="zh-CN" altLang="en-US"/>
              <a:t>“开箱即用”：装上就能用，用了都说好（咳咳）</a:t>
            </a:r>
            <a:endParaRPr lang="zh-CN" altLang="en-US"/>
          </a:p>
          <a:p>
            <a:pPr lvl="1"/>
            <a:r>
              <a:rPr lang="zh-CN" altLang="en-US"/>
              <a:t>中文本地化：中文母语主导社区、界面及支持语言</a:t>
            </a:r>
            <a:endParaRPr lang="zh-CN" altLang="en-US"/>
          </a:p>
          <a:p>
            <a:pPr lvl="1"/>
            <a:r>
              <a:rPr lang="zh-CN" altLang="en-US"/>
              <a:t>易于管理：管理耗时 --，使用时间 ++</a:t>
            </a:r>
            <a:endParaRPr lang="zh-CN" altLang="en-US"/>
          </a:p>
          <a:p>
            <a:pPr lvl="1"/>
            <a:r>
              <a:rPr lang="zh-CN" altLang="en-US"/>
              <a:t>友好支持：鼓励开发者与用户形成积极互助</a:t>
            </a:r>
            <a:endParaRPr lang="zh-CN" altLang="en-US"/>
          </a:p>
          <a:p>
            <a:pPr lvl="1"/>
            <a:r>
              <a:rPr lang="zh-CN" altLang="en-US"/>
              <a:t>兼容性：努力抹平发行版碎片化下的兼容性鸿沟</a:t>
            </a:r>
            <a:endParaRPr lang="zh-CN" altLang="en-US"/>
          </a:p>
        </p:txBody>
      </p:sp>
      <p:pic>
        <p:nvPicPr>
          <p:cNvPr id="5" name="图片 4" descr="aosc-os-kinfocenter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20355" y="215265"/>
            <a:ext cx="3159125" cy="3159125"/>
          </a:xfrm>
          <a:prstGeom prst="rect">
            <a:avLst/>
          </a:prstGeom>
          <a:effectLst>
            <a:outerShdw blurRad="1651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>
                <a:sym typeface="+mn-ea"/>
              </a:rPr>
              <a:t>安同</a:t>
            </a:r>
            <a:r>
              <a:rPr altLang="zh-CN" sz="2220">
                <a:sym typeface="+mn-ea"/>
              </a:rPr>
              <a:t> </a:t>
            </a:r>
            <a:r>
              <a:rPr altLang="zh-CN">
                <a:sym typeface="+mn-ea"/>
              </a:rPr>
              <a:t>OS</a:t>
            </a:r>
            <a:r>
              <a:rPr altLang="zh-CN" sz="2220">
                <a:sym typeface="+mn-ea"/>
              </a:rPr>
              <a:t> </a:t>
            </a:r>
            <a:r>
              <a:rPr lang="zh-CN" altLang="en-US">
                <a:sym typeface="+mn-ea"/>
              </a:rPr>
              <a:t>之设计思想</a:t>
            </a:r>
            <a:endParaRPr lang="zh-CN" altLang="en-US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系统架构：简化、可控、调优</a:t>
            </a:r>
            <a:endParaRPr lang="zh-CN" altLang="en-US"/>
          </a:p>
          <a:p>
            <a:pPr lvl="1"/>
            <a:r>
              <a:rPr lang="zh-CN" altLang="en-US"/>
              <a:t>依赖设计：不拆包，用户安装软件时获取所有特性</a:t>
            </a:r>
            <a:endParaRPr lang="zh-CN" altLang="en-US"/>
          </a:p>
          <a:p>
            <a:pPr lvl="1"/>
            <a:r>
              <a:rPr lang="zh-CN" altLang="en-US"/>
              <a:t>补丁管理：维护发行版关键在于管控特性与设计</a:t>
            </a:r>
            <a:endParaRPr lang="zh-CN" altLang="en-US"/>
          </a:p>
          <a:p>
            <a:pPr lvl="1"/>
            <a:r>
              <a:rPr lang="zh-CN" altLang="en-US"/>
              <a:t>配置调优：“原装进口”可休矣</a:t>
            </a:r>
            <a:endParaRPr lang="zh-CN" altLang="en-US"/>
          </a:p>
          <a:p>
            <a:r>
              <a:rPr lang="zh-CN" altLang="en-US"/>
              <a:t>管理工具：因地制宜</a:t>
            </a:r>
            <a:endParaRPr lang="zh-CN" altLang="en-US"/>
          </a:p>
          <a:p>
            <a:pPr lvl="1"/>
            <a:r>
              <a:rPr lang="zh-CN" altLang="en-US"/>
              <a:t>通过设计专用工具降低维护成本和心智负担 (oma)</a:t>
            </a:r>
            <a:endParaRPr lang="zh-CN" altLang="en-US"/>
          </a:p>
          <a:p>
            <a:r>
              <a:rPr lang="zh-CN" altLang="en-US"/>
              <a:t>上游耕耘：主观能动性与观点沟通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4" name="图片 3" descr="/home/mingcongbai/文档/AOSC/Campus Events/20250315 - HHU/graphics/port-tiers.zh-cn.pngport-tiers.zh-cn"/>
          <p:cNvPicPr>
            <a:picLocks noChangeAspect="1"/>
          </p:cNvPicPr>
          <p:nvPr/>
        </p:nvPicPr>
        <p:blipFill>
          <a:blip r:embed="rId1"/>
          <a:srcRect t="6" b="6"/>
          <a:stretch>
            <a:fillRect/>
          </a:stretch>
        </p:blipFill>
        <p:spPr>
          <a:xfrm>
            <a:off x="-635" y="287020"/>
            <a:ext cx="11520170" cy="65824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/home/mingcongbai/文档/AOSC/Campus Events/20250315 - HHU/graphics/sys-iteration-cycles.zh-cn.pngsys-iteration-cycles.zh-cn"/>
          <p:cNvPicPr>
            <a:picLocks noChangeAspect="1"/>
          </p:cNvPicPr>
          <p:nvPr/>
        </p:nvPicPr>
        <p:blipFill>
          <a:blip r:embed="rId1"/>
          <a:srcRect t="8" b="8"/>
          <a:stretch>
            <a:fillRect/>
          </a:stretch>
        </p:blipFill>
        <p:spPr>
          <a:xfrm>
            <a:off x="0" y="1295400"/>
            <a:ext cx="11520170" cy="44678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MzFmZmYyYzFiNzVlMWMxMDdlODNiZjZlZWU3ODYyNzM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">
      <a:majorFont>
        <a:latin typeface="Open Sans"/>
        <a:ea typeface="Noto Sans CJK SC"/>
        <a:cs typeface=""/>
      </a:majorFont>
      <a:minorFont>
        <a:latin typeface="Open Sans"/>
        <a:ea typeface="Noto Sans CJK SC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aoscc-2024-template-v5</Template>
  <TotalTime>0</TotalTime>
  <Words>1340</Words>
  <Application>WPS 演示</Application>
  <PresentationFormat>自定义</PresentationFormat>
  <Paragraphs>140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MiSans</vt:lpstr>
      <vt:lpstr>MiSans Demibold</vt:lpstr>
      <vt:lpstr>DejaVu Sans</vt:lpstr>
      <vt:lpstr>MiSans Medium</vt:lpstr>
      <vt:lpstr>MiSans Normal</vt:lpstr>
      <vt:lpstr>Open Sans</vt:lpstr>
      <vt:lpstr>微软雅黑</vt:lpstr>
      <vt:lpstr>方正黑体_GBK</vt:lpstr>
      <vt:lpstr>宋体</vt:lpstr>
      <vt:lpstr>Arial Unicode MS</vt:lpstr>
      <vt:lpstr>等线</vt:lpstr>
      <vt:lpstr>East Syriac Adiabene</vt:lpstr>
      <vt:lpstr>方正书宋_GBK</vt:lpstr>
      <vt:lpstr>MiSans Semibold</vt:lpstr>
      <vt:lpstr>Symbol Neu</vt:lpstr>
      <vt:lpstr>Office 主题​​</vt:lpstr>
      <vt:lpstr>欢迎</vt:lpstr>
      <vt:lpstr>你好，河海大学！</vt:lpstr>
      <vt:lpstr>各位好呀！</vt:lpstr>
      <vt:lpstr>自我介绍</vt:lpstr>
      <vt:lpstr>安同开源社区 (AOSC)</vt:lpstr>
      <vt:lpstr>AOSC: 安同 OS</vt:lpstr>
      <vt:lpstr>AOSC: 安同 OS 之设计思想</vt:lpstr>
      <vt:lpstr>PowerPoint 演示文稿</vt:lpstr>
      <vt:lpstr>PowerPoint 演示文稿</vt:lpstr>
      <vt:lpstr>AOSC: 起源</vt:lpstr>
      <vt:lpstr>AOSC: 初心与实践</vt:lpstr>
      <vt:lpstr>AOSC: 文化工作</vt:lpstr>
      <vt:lpstr>PowerPoint 演示文稿</vt:lpstr>
      <vt:lpstr>PowerPoint 演示文稿</vt:lpstr>
      <vt:lpstr>AOSC: 社会工作</vt:lpstr>
      <vt:lpstr>PowerPoint 演示文稿</vt:lpstr>
      <vt:lpstr>AOSC: 管理结构</vt:lpstr>
      <vt:lpstr>PowerPoint 演示文稿</vt:lpstr>
      <vt:lpstr>今日食谱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嘟嘟 老</dc:creator>
  <cp:lastModifiedBy>mingcongbai</cp:lastModifiedBy>
  <cp:revision>219</cp:revision>
  <dcterms:created xsi:type="dcterms:W3CDTF">2025-04-18T13:39:38Z</dcterms:created>
  <dcterms:modified xsi:type="dcterms:W3CDTF">2025-04-18T13:39:38Z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2052-12.8.2.18605</vt:lpwstr>
  </property>
</Properties>
</file>