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handoutMasterIdLst>
    <p:handoutMasterId r:id="rId32"/>
  </p:handoutMasterIdLst>
  <p:sldIdLst>
    <p:sldId id="259" r:id="rId3"/>
    <p:sldId id="420" r:id="rId4"/>
    <p:sldId id="422" r:id="rId5"/>
    <p:sldId id="423" r:id="rId6"/>
    <p:sldId id="421" r:id="rId7"/>
    <p:sldId id="426" r:id="rId8"/>
    <p:sldId id="427" r:id="rId9"/>
    <p:sldId id="441" r:id="rId10"/>
    <p:sldId id="440" r:id="rId12"/>
    <p:sldId id="442" r:id="rId13"/>
    <p:sldId id="428" r:id="rId14"/>
    <p:sldId id="439" r:id="rId15"/>
    <p:sldId id="430" r:id="rId16"/>
    <p:sldId id="429" r:id="rId17"/>
    <p:sldId id="435" r:id="rId18"/>
    <p:sldId id="444" r:id="rId19"/>
    <p:sldId id="431" r:id="rId20"/>
    <p:sldId id="443" r:id="rId21"/>
    <p:sldId id="432" r:id="rId22"/>
    <p:sldId id="445" r:id="rId23"/>
    <p:sldId id="434" r:id="rId24"/>
    <p:sldId id="446" r:id="rId25"/>
    <p:sldId id="433" r:id="rId26"/>
    <p:sldId id="438" r:id="rId27"/>
    <p:sldId id="288" r:id="rId28"/>
    <p:sldId id="437" r:id="rId29"/>
    <p:sldId id="436" r:id="rId30"/>
    <p:sldId id="461" r:id="rId31"/>
  </p:sldIdLst>
  <p:sldSz cx="11520170" cy="71989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congba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135"/>
    <a:srgbClr val="420A0A"/>
    <a:srgbClr val="851515"/>
    <a:srgbClr val="672727"/>
    <a:srgbClr val="461A1A"/>
    <a:srgbClr val="501010"/>
    <a:srgbClr val="382828"/>
    <a:srgbClr val="CA463A"/>
    <a:srgbClr val="C9C1B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06" d="100"/>
          <a:sy n="106" d="100"/>
        </p:scale>
        <p:origin x="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93665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tx1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157895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 dirty="0"/>
              <a:t>AOSCC 2024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00000" y="1257632"/>
            <a:ext cx="6669403" cy="720090"/>
            <a:chOff x="2053087" y="1201546"/>
            <a:chExt cx="6107149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安同校园行</a:t>
              </a:r>
              <a:endParaRPr lang="zh-CN" altLang="en-US" sz="4000" dirty="0">
                <a:solidFill>
                  <a:schemeClr val="tx1"/>
                </a:solidFill>
                <a:latin typeface="MiSans Medium" charset="-122"/>
                <a:ea typeface="MiSans Medium" charset="-122"/>
                <a:cs typeface="Open Sans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4713442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4856339" y="1201546"/>
              <a:ext cx="3303897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dirty="0">
                  <a:solidFill>
                    <a:srgbClr val="CA463A"/>
                  </a:solidFill>
                  <a:latin typeface="MiSans Medium" charset="-122"/>
                  <a:ea typeface="MiSans Medium" charset="-122"/>
                </a:rPr>
                <a:t>宁夏理工学院</a:t>
              </a:r>
              <a:endParaRPr lang="zh-CN" altLang="en-US" sz="3800" dirty="0">
                <a:solidFill>
                  <a:srgbClr val="CA463A"/>
                </a:solidFill>
                <a:latin typeface="MiSans Medium" charset="-122"/>
                <a:ea typeface="MiSans Medium" charset="-122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04382" y="1007368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8" y="1206607"/>
            <a:ext cx="5111846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266630" y="4472386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2024</a:t>
            </a:r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89555" y="1223392"/>
            <a:ext cx="5615902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svg"/><Relationship Id="rId7" Type="http://schemas.openxmlformats.org/officeDocument/2006/relationships/image" Target="../media/image20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6.png"/><Relationship Id="rId12" Type="http://schemas.openxmlformats.org/officeDocument/2006/relationships/image" Target="../media/image25.svg"/><Relationship Id="rId11" Type="http://schemas.openxmlformats.org/officeDocument/2006/relationships/image" Target="../media/image24.png"/><Relationship Id="rId10" Type="http://schemas.openxmlformats.org/officeDocument/2006/relationships/image" Target="../media/image23.sv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>
                <a:solidFill>
                  <a:schemeClr val="tx1"/>
                </a:solidFill>
                <a:sym typeface="+mn-ea"/>
              </a:rPr>
              <a:t>初识安同开源社区与安同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OS</a:t>
            </a:r>
            <a:endParaRPr lang="en-US" altLang="zh-CN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zh-CN" altLang="en-US"/>
              <a:t>你好，安同！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白铭骢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DSC01175_Dx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3510" y="-574040"/>
            <a:ext cx="11812270" cy="7877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AOSC: </a:t>
            </a:r>
            <a:r>
              <a:rPr lang="zh-CN" altLang="en-US"/>
              <a:t>管理结构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结构：名义上无管理结构</a:t>
            </a:r>
            <a:endParaRPr lang="zh-CN" altLang="en-US"/>
          </a:p>
          <a:p>
            <a:pPr lvl="1"/>
            <a:r>
              <a:rPr lang="zh-CN" altLang="en-US"/>
              <a:t>奉行“车间民主”，话语权和调停者身份趋于集中</a:t>
            </a:r>
            <a:endParaRPr lang="zh-CN" altLang="en-US"/>
          </a:p>
          <a:p>
            <a:pPr lvl="1"/>
            <a:r>
              <a:rPr lang="zh-CN" altLang="en-US"/>
              <a:t>贡献者推动提案与决策（制度不完美）</a:t>
            </a:r>
            <a:endParaRPr lang="zh-CN" altLang="en-US"/>
          </a:p>
          <a:p>
            <a:pPr lvl="0"/>
            <a:r>
              <a:rPr lang="zh-CN" altLang="en-US"/>
              <a:t>财政：有资产，无现金</a:t>
            </a:r>
            <a:endParaRPr lang="zh-CN" altLang="en-US"/>
          </a:p>
          <a:p>
            <a:pPr lvl="1"/>
            <a:r>
              <a:rPr lang="zh-CN" altLang="en-US"/>
              <a:t>社区长期接受来自个人和企业的物资及资金捐助</a:t>
            </a:r>
            <a:endParaRPr lang="zh-CN" altLang="en-US"/>
          </a:p>
          <a:p>
            <a:pPr lvl="1"/>
            <a:r>
              <a:rPr lang="zh-CN" altLang="en-US"/>
              <a:t>一切现金用于具体项目，如硬件采购，帐目公开</a:t>
            </a:r>
            <a:endParaRPr lang="zh-CN" altLang="en-US"/>
          </a:p>
          <a:p>
            <a:pPr lvl="0"/>
            <a:r>
              <a:rPr lang="zh-CN" altLang="en-US"/>
              <a:t>结果：基于信任与人际关系的社区（人治）</a:t>
            </a:r>
            <a:endParaRPr lang="zh-CN" altLang="en-US"/>
          </a:p>
          <a:p>
            <a:pPr lvl="1"/>
            <a:r>
              <a:rPr lang="zh-CN" altLang="en-US"/>
              <a:t>志愿驱动为原则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AOSC: </a:t>
            </a:r>
            <a:r>
              <a:rPr lang="zh-CN" altLang="en-US"/>
              <a:t>与你在一起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我们也是基于兴趣和信念组成和维系的社团</a:t>
            </a:r>
            <a:endParaRPr lang="zh-CN" altLang="en-US"/>
          </a:p>
          <a:p>
            <a:pPr lvl="0"/>
            <a:r>
              <a:rPr lang="zh-CN" altLang="en-US"/>
              <a:t>希望我们日常的工作能够</a:t>
            </a:r>
            <a:r>
              <a:rPr lang="en-US" altLang="zh-CN"/>
              <a:t>……</a:t>
            </a:r>
            <a:endParaRPr lang="en-US" altLang="zh-CN"/>
          </a:p>
          <a:p>
            <a:pPr lvl="1"/>
            <a:r>
              <a:rPr lang="zh-CN" altLang="en-US"/>
              <a:t>为用户提供更好用、更高效的工具</a:t>
            </a:r>
            <a:endParaRPr lang="zh-CN" altLang="en-US"/>
          </a:p>
          <a:p>
            <a:pPr lvl="1"/>
            <a:r>
              <a:rPr lang="zh-CN" altLang="en-US"/>
              <a:t>为开源软件生态添砖加瓦</a:t>
            </a:r>
            <a:endParaRPr lang="zh-CN" altLang="en-US"/>
          </a:p>
          <a:p>
            <a:pPr lvl="1"/>
            <a:r>
              <a:rPr lang="zh-CN" altLang="en-US"/>
              <a:t>为行业发展提供参考和解决方案</a:t>
            </a:r>
            <a:endParaRPr lang="zh-CN" altLang="en-US"/>
          </a:p>
          <a:p>
            <a:pPr lvl="1"/>
            <a:r>
              <a:rPr lang="zh-CN" altLang="en-US"/>
              <a:t>推动知识共享，破除信息与知识壁垒</a:t>
            </a:r>
            <a:endParaRPr lang="zh-CN" altLang="en-US"/>
          </a:p>
          <a:p>
            <a:pPr lvl="1"/>
            <a:r>
              <a:rPr lang="en-US" altLang="zh-CN"/>
              <a:t>……</a:t>
            </a:r>
            <a:endParaRPr lang="en-US" altLang="zh-CN"/>
          </a:p>
          <a:p>
            <a:pPr lvl="0"/>
            <a:r>
              <a:rPr lang="zh-CN"/>
              <a:t>聊聊项目吧，从核心聊起：安同</a:t>
            </a:r>
            <a:r>
              <a:rPr lang="en-US" altLang="zh-CN" sz="1400"/>
              <a:t> </a:t>
            </a:r>
            <a:r>
              <a:rPr lang="en-US" altLang="zh-CN"/>
              <a:t>OS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300"/>
              </a:spcBef>
            </a:pPr>
            <a:r>
              <a:rPr lang="zh-CN" altLang="en-US" dirty="0">
                <a:latin typeface="MiSans Demibold" charset="-122"/>
                <a:ea typeface="MiSans Demibold" charset="-122"/>
                <a:cs typeface="MiSans Demibold" charset="-122"/>
                <a:sym typeface="+mn-ea"/>
              </a:rPr>
              <a:t>安同</a:t>
            </a:r>
            <a:r>
              <a:rPr lang="en-US" altLang="zh-CN" sz="2100" dirty="0">
                <a:latin typeface="MiSans Demibold" charset="-122"/>
                <a:ea typeface="MiSans Demibold" charset="-122"/>
                <a:cs typeface="MiSans Demibold" charset="-122"/>
                <a:sym typeface="+mn-ea"/>
              </a:rPr>
              <a:t> </a:t>
            </a:r>
            <a:r>
              <a:rPr lang="en-US" altLang="zh-CN" dirty="0">
                <a:latin typeface="MiSans Demibold" charset="-122"/>
                <a:ea typeface="MiSans Demibold" charset="-122"/>
                <a:cs typeface="MiSans Demibold" charset="-122"/>
                <a:sym typeface="+mn-ea"/>
              </a:rPr>
              <a:t>OS</a:t>
            </a:r>
            <a:endParaRPr lang="en-US" altLang="zh-CN" dirty="0">
              <a:sym typeface="+mn-ea"/>
            </a:endParaRPr>
          </a:p>
          <a:p>
            <a:pPr fontAlgn="auto">
              <a:spcBef>
                <a:spcPts val="300"/>
              </a:spcBef>
            </a:pPr>
            <a:r>
              <a:rPr lang="zh-CN" altLang="en-US" sz="2400" dirty="0">
                <a:sym typeface="+mn-ea"/>
              </a:rPr>
              <a:t>世纪级深坑</a:t>
            </a:r>
            <a:r>
              <a:rPr lang="en-US" altLang="zh-CN" sz="2400" dirty="0">
                <a:sym typeface="+mn-ea"/>
              </a:rPr>
              <a:t>……</a:t>
            </a:r>
            <a:endParaRPr lang="en-US" altLang="zh-CN" sz="2400" dirty="0">
              <a:sym typeface="+mn-ea"/>
            </a:endParaRPr>
          </a:p>
          <a:p>
            <a:pPr fontAlgn="auto">
              <a:spcBef>
                <a:spcPts val="300"/>
              </a:spcBef>
            </a:pPr>
            <a:r>
              <a:rPr lang="zh-CN" altLang="en-US" sz="2400" dirty="0">
                <a:sym typeface="+mn-ea"/>
              </a:rPr>
              <a:t>不过可能是您喜欢的深坑</a:t>
            </a:r>
            <a:endParaRPr lang="zh-CN" altLang="en-US" sz="2400" dirty="0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是个啥？</a:t>
            </a:r>
            <a:endParaRPr lang="zh-CN" altLang="en-US"/>
          </a:p>
          <a:p>
            <a:pPr lvl="1"/>
            <a:r>
              <a:rPr lang="en-US" altLang="zh-CN"/>
              <a:t>Linux </a:t>
            </a:r>
            <a:r>
              <a:rPr lang="zh-CN" altLang="en-US"/>
              <a:t>发行版（基础定义）</a:t>
            </a:r>
            <a:endParaRPr lang="zh-CN" altLang="en-US"/>
          </a:p>
          <a:p>
            <a:pPr lvl="1"/>
            <a:r>
              <a:rPr lang="zh-CN" altLang="en-US"/>
              <a:t>操作系统（扩展定义）</a:t>
            </a:r>
            <a:endParaRPr lang="zh-CN" altLang="en-US"/>
          </a:p>
          <a:p>
            <a:pPr lvl="0"/>
            <a:r>
              <a:rPr lang="zh-CN" altLang="en-US"/>
              <a:t>主要特性</a:t>
            </a:r>
            <a:endParaRPr lang="zh-CN" altLang="en-US"/>
          </a:p>
          <a:p>
            <a:pPr lvl="1"/>
            <a:r>
              <a:rPr lang="zh-CN" altLang="en-US"/>
              <a:t>“开箱即用”：装上就能用，用了都说好（咳咳）</a:t>
            </a:r>
            <a:endParaRPr lang="zh-CN" altLang="en-US"/>
          </a:p>
          <a:p>
            <a:pPr lvl="1"/>
            <a:r>
              <a:rPr lang="zh-CN" altLang="en-US"/>
              <a:t>中文本地化：中文母语主导社区、界面及支持语言</a:t>
            </a:r>
            <a:endParaRPr lang="zh-CN" altLang="en-US"/>
          </a:p>
          <a:p>
            <a:pPr lvl="1"/>
            <a:r>
              <a:rPr lang="zh-CN" altLang="en-US"/>
              <a:t>易于管理：管理耗时</a:t>
            </a:r>
            <a:r>
              <a:rPr lang="en-US" altLang="zh-CN"/>
              <a:t> --</a:t>
            </a:r>
            <a:r>
              <a:rPr lang="zh-CN" altLang="en-US"/>
              <a:t>，使用时间</a:t>
            </a:r>
            <a:r>
              <a:rPr lang="en-US" altLang="zh-CN"/>
              <a:t> ++</a:t>
            </a:r>
            <a:endParaRPr lang="en-US" altLang="zh-CN"/>
          </a:p>
          <a:p>
            <a:pPr lvl="1"/>
            <a:r>
              <a:rPr lang="zh-CN" altLang="en-US"/>
              <a:t>友好支持：鼓励开发者与用户形成积极互助</a:t>
            </a:r>
            <a:endParaRPr lang="zh-CN" altLang="en-US"/>
          </a:p>
          <a:p>
            <a:pPr lvl="1"/>
            <a:r>
              <a:rPr lang="zh-CN" altLang="en-US"/>
              <a:t>兼容性：努力抹平发行版碎片化下的兼容性鸿沟</a:t>
            </a:r>
            <a:endParaRPr lang="zh-CN" altLang="en-US"/>
          </a:p>
        </p:txBody>
      </p:sp>
      <p:pic>
        <p:nvPicPr>
          <p:cNvPr id="4" name="图片 3" descr="aosc-0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7686040" y="-558800"/>
            <a:ext cx="3674110" cy="551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522 0.00441025 L 0.0109696 0.00441025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OS: </a:t>
            </a:r>
            <a:r>
              <a:rPr lang="zh-CN" altLang="en-US"/>
              <a:t>设计思想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>
                <a:sym typeface="+mn-ea"/>
              </a:rPr>
              <a:t>系统架构：简化、可控、调优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依赖设计：不拆包，用户安装软件时获取所有特性</a:t>
            </a:r>
            <a:endParaRPr lang="zh-CN" altLang="en-US"/>
          </a:p>
          <a:p>
            <a:pPr lvl="1"/>
            <a:r>
              <a:rPr lang="zh-CN" altLang="en-US"/>
              <a:t>补丁管理：维护发行版关键在于管控特性与设计</a:t>
            </a:r>
            <a:endParaRPr lang="zh-CN" altLang="en-US"/>
          </a:p>
          <a:p>
            <a:pPr lvl="1"/>
            <a:r>
              <a:rPr lang="zh-CN" altLang="en-US"/>
              <a:t>配置调优：“原装进口”可休矣</a:t>
            </a:r>
            <a:endParaRPr lang="zh-CN" altLang="en-US"/>
          </a:p>
          <a:p>
            <a:pPr lvl="0"/>
            <a:r>
              <a:rPr lang="zh-CN" altLang="en-US"/>
              <a:t>管理工具：因地制宜</a:t>
            </a:r>
            <a:endParaRPr lang="zh-CN" altLang="en-US"/>
          </a:p>
          <a:p>
            <a:pPr lvl="1"/>
            <a:r>
              <a:rPr lang="zh-CN" altLang="en-US"/>
              <a:t>通过设计专用工具降低维护成本和心智负担</a:t>
            </a:r>
            <a:r>
              <a:rPr lang="en-US" altLang="zh-CN"/>
              <a:t> (oma)</a:t>
            </a:r>
            <a:endParaRPr lang="zh-CN" altLang="en-US"/>
          </a:p>
          <a:p>
            <a:pPr lvl="0"/>
            <a:r>
              <a:rPr lang="zh-CN" altLang="en-US"/>
              <a:t>上游耕耘：主观能动性与观点沟通</a:t>
            </a:r>
            <a:endParaRPr lang="zh-CN" altLang="en-US"/>
          </a:p>
          <a:p>
            <a:pPr lvl="1"/>
            <a:r>
              <a:rPr lang="zh-CN" altLang="en-US"/>
              <a:t>积极跟踪上游动态，参与上游贡献（如本地化）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sys-ecosystem.zh-c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4765"/>
            <a:ext cx="11520170" cy="46075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OS: </a:t>
            </a:r>
            <a:r>
              <a:rPr lang="zh-CN" altLang="en-US"/>
              <a:t>技术参数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包管理与兼容性</a:t>
            </a:r>
            <a:endParaRPr lang="zh-CN" altLang="en-US"/>
          </a:p>
          <a:p>
            <a:pPr lvl="1"/>
            <a:r>
              <a:rPr lang="en-US" altLang="zh-CN"/>
              <a:t>DPKG </a:t>
            </a:r>
            <a:r>
              <a:rPr lang="zh-CN" altLang="en-US"/>
              <a:t>包管理与</a:t>
            </a:r>
            <a:r>
              <a:rPr lang="en-US" altLang="zh-CN"/>
              <a:t> oma </a:t>
            </a:r>
            <a:r>
              <a:rPr lang="zh-CN" altLang="en-US"/>
              <a:t>前端</a:t>
            </a:r>
            <a:endParaRPr lang="zh-CN" altLang="en-US"/>
          </a:p>
          <a:p>
            <a:r>
              <a:rPr lang="zh-CN" altLang="en-US"/>
              <a:t>更新方式</a:t>
            </a:r>
            <a:endParaRPr lang="zh-CN" altLang="en-US"/>
          </a:p>
          <a:p>
            <a:pPr lvl="1"/>
            <a:r>
              <a:rPr lang="zh-CN" altLang="en-US"/>
              <a:t>以年度周期锁定核心运行时与工具链</a:t>
            </a:r>
            <a:endParaRPr lang="zh-CN" altLang="en-US"/>
          </a:p>
          <a:p>
            <a:pPr lvl="1"/>
            <a:r>
              <a:rPr lang="zh-CN" altLang="en-US"/>
              <a:t>其余部分按需以“主题”为单位更新</a:t>
            </a:r>
            <a:r>
              <a:rPr lang="zh-CN" altLang="en-US">
                <a:sym typeface="+mn-ea"/>
              </a:rPr>
              <a:t>提测</a:t>
            </a:r>
            <a:endParaRPr lang="zh-CN" altLang="en-US"/>
          </a:p>
          <a:p>
            <a:r>
              <a:rPr lang="zh-CN" altLang="en-US"/>
              <a:t>架构支持</a:t>
            </a:r>
            <a:endParaRPr lang="zh-CN" altLang="en-US"/>
          </a:p>
          <a:p>
            <a:pPr lvl="1"/>
            <a:r>
              <a:rPr lang="zh-CN" altLang="en-US"/>
              <a:t>一级架构：完整支持、更新及时</a:t>
            </a:r>
            <a:endParaRPr lang="zh-CN" altLang="en-US"/>
          </a:p>
          <a:p>
            <a:pPr lvl="1"/>
            <a:r>
              <a:rPr lang="zh-CN" altLang="en-US"/>
              <a:t>二级架构：功能受限、更新不保时效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/home/mingcongbai/文档/AOSC/Campus Events/20241020 - NIT/graphics/port-tiers.zh-cn.pngport-tiers.zh-cn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-358775" y="545465"/>
            <a:ext cx="10689590" cy="61080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OS: </a:t>
            </a:r>
            <a:r>
              <a:rPr lang="zh-CN" altLang="en-US"/>
              <a:t>维护方式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基本机制：单一稳定主线</a:t>
            </a:r>
            <a:r>
              <a:rPr lang="en-US" altLang="zh-CN"/>
              <a:t> + </a:t>
            </a:r>
            <a:r>
              <a:rPr lang="zh-CN" altLang="en-US"/>
              <a:t>主题制迭代</a:t>
            </a:r>
            <a:endParaRPr lang="zh-CN" altLang="en-US"/>
          </a:p>
          <a:p>
            <a:pPr lvl="1"/>
            <a:r>
              <a:rPr lang="zh-CN" altLang="en-US"/>
              <a:t>更新流程：专用分支、开放测试及代码审阅</a:t>
            </a:r>
            <a:endParaRPr lang="zh-CN" altLang="en-US"/>
          </a:p>
          <a:p>
            <a:pPr lvl="1"/>
            <a:r>
              <a:rPr lang="zh-CN" altLang="en-US"/>
              <a:t>稳定主线：经上述流程测试和审阅通过的更新集合</a:t>
            </a:r>
            <a:endParaRPr lang="zh-CN" altLang="en-US"/>
          </a:p>
          <a:p>
            <a:pPr lvl="1"/>
            <a:r>
              <a:rPr lang="zh-CN" altLang="en-US"/>
              <a:t>用户根据自身需要和兴趣决定更新频道</a:t>
            </a:r>
            <a:endParaRPr lang="zh-CN" altLang="en-US"/>
          </a:p>
          <a:p>
            <a:pPr lvl="0"/>
            <a:r>
              <a:rPr lang="zh-CN" altLang="en-US" sz="2800"/>
              <a:t>维护单位：软件包</a:t>
            </a:r>
            <a:endParaRPr lang="zh-CN" altLang="en-US"/>
          </a:p>
          <a:p>
            <a:pPr lvl="0"/>
            <a:r>
              <a:rPr lang="zh-CN" altLang="en-US"/>
              <a:t>维护流程：自动化</a:t>
            </a:r>
            <a:r>
              <a:rPr lang="en-US" altLang="zh-CN"/>
              <a:t> + </a:t>
            </a:r>
            <a:r>
              <a:rPr lang="zh-CN" altLang="en-US"/>
              <a:t>容器化</a:t>
            </a:r>
            <a:endParaRPr lang="zh-CN" altLang="en-US"/>
          </a:p>
          <a:p>
            <a:pPr lvl="1"/>
            <a:r>
              <a:rPr lang="zh-CN" altLang="en-US"/>
              <a:t>从半自动打包工具到容器管理器，再到自动化设施</a:t>
            </a:r>
            <a:endParaRPr lang="zh-CN" altLang="en-US"/>
          </a:p>
          <a:p>
            <a:pPr lvl="1"/>
            <a:r>
              <a:rPr lang="zh-CN" altLang="en-US"/>
              <a:t>容器化与自动质量保障</a:t>
            </a:r>
            <a:r>
              <a:rPr lang="en-US" altLang="zh-CN"/>
              <a:t> (QA) </a:t>
            </a:r>
            <a:r>
              <a:rPr lang="zh-CN" altLang="en-US"/>
              <a:t>系统确保软件包质量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各位好呀！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宁夏理工学院是安同校园行入秋的第一站</a:t>
            </a:r>
            <a:endParaRPr lang="zh-CN" altLang="en-US"/>
          </a:p>
          <a:p>
            <a:pPr lvl="1"/>
            <a:r>
              <a:rPr lang="zh-CN" altLang="en-US"/>
              <a:t>感谢各位同学的热情与支持</a:t>
            </a:r>
            <a:endParaRPr lang="zh-CN" altLang="en-US"/>
          </a:p>
          <a:p>
            <a:pPr lvl="1"/>
            <a:r>
              <a:rPr lang="zh-CN" altLang="en-US"/>
              <a:t>龙井咖啡枸杞安排一下？</a:t>
            </a:r>
            <a:endParaRPr lang="zh-CN" altLang="en-US"/>
          </a:p>
          <a:p>
            <a:pPr lvl="0"/>
            <a:r>
              <a:rPr lang="zh-CN" altLang="en-US"/>
              <a:t>关于校园行</a:t>
            </a:r>
            <a:endParaRPr lang="zh-CN" altLang="en-US"/>
          </a:p>
          <a:p>
            <a:pPr lvl="1"/>
            <a:r>
              <a:rPr lang="zh-CN" altLang="en-US"/>
              <a:t>初心：从学校来，到学校去</a:t>
            </a:r>
            <a:endParaRPr lang="zh-CN" altLang="en-US"/>
          </a:p>
          <a:p>
            <a:pPr lvl="1"/>
            <a:r>
              <a:rPr lang="zh-CN" altLang="en-US"/>
              <a:t>力所能及地破除信息差与知识壁垒</a:t>
            </a:r>
            <a:endParaRPr lang="zh-CN" altLang="en-US"/>
          </a:p>
          <a:p>
            <a:pPr lvl="1"/>
            <a:r>
              <a:rPr lang="zh-CN" altLang="en-US"/>
              <a:t>邀请开源与基础软件行业一线工作者分享工作经验</a:t>
            </a:r>
            <a:endParaRPr lang="zh-CN" altLang="en-US"/>
          </a:p>
          <a:p>
            <a:pPr lvl="1"/>
            <a:r>
              <a:rPr lang="zh-CN" altLang="en-US"/>
              <a:t>协助高校学生接触、理解和参与开源社区工作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/home/mingcongbai/文档/AOSC/Campus Events/20241020 - NIT/graphics/sys-iteration-cycles.zh-cn.pngsys-iteration-cycles.zh-cn"/>
          <p:cNvPicPr>
            <a:picLocks noChangeAspect="1"/>
          </p:cNvPicPr>
          <p:nvPr/>
        </p:nvPicPr>
        <p:blipFill>
          <a:blip r:embed="rId1"/>
          <a:srcRect t="8" b="8"/>
          <a:stretch>
            <a:fillRect/>
          </a:stretch>
        </p:blipFill>
        <p:spPr>
          <a:xfrm>
            <a:off x="0" y="1079500"/>
            <a:ext cx="1227963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OS: </a:t>
            </a:r>
            <a:r>
              <a:rPr lang="zh-CN" altLang="en-US"/>
              <a:t>自我定位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>
                <a:sym typeface="+mn-ea"/>
              </a:rPr>
              <a:t>各取所需的</a:t>
            </a:r>
            <a:r>
              <a:rPr lang="en-US" altLang="zh-CN" sz="2800">
                <a:sym typeface="+mn-ea"/>
              </a:rPr>
              <a:t> Linux </a:t>
            </a:r>
            <a:r>
              <a:rPr lang="zh-CN" altLang="en-US" sz="2800">
                <a:sym typeface="+mn-ea"/>
              </a:rPr>
              <a:t>发行版生态</a:t>
            </a:r>
            <a:endParaRPr lang="zh-CN" altLang="en-US" sz="2800"/>
          </a:p>
          <a:p>
            <a:pPr lvl="1"/>
            <a:r>
              <a:rPr lang="x-none" altLang="zh-CN">
                <a:sym typeface="+mn-ea"/>
              </a:rPr>
              <a:t>Arch Linux</a:t>
            </a:r>
            <a:r>
              <a:rPr lang="zh-CN" altLang="x-none">
                <a:sym typeface="+mn-ea"/>
              </a:rPr>
              <a:t>：新鲜、刺激、爽快、个性化</a:t>
            </a:r>
            <a:endParaRPr lang="zh-CN" altLang="x-none"/>
          </a:p>
          <a:p>
            <a:pPr lvl="1"/>
            <a:r>
              <a:rPr lang="x-none" altLang="zh-CN">
                <a:sym typeface="+mn-ea"/>
              </a:rPr>
              <a:t>Debian</a:t>
            </a:r>
            <a:r>
              <a:rPr lang="zh-CN" altLang="x-none">
                <a:sym typeface="+mn-ea"/>
              </a:rPr>
              <a:t>：事实标准、高度稳定</a:t>
            </a:r>
            <a:endParaRPr lang="zh-CN" altLang="x-none"/>
          </a:p>
          <a:p>
            <a:pPr lvl="1"/>
            <a:r>
              <a:rPr lang="en-US" altLang="zh-CN">
                <a:sym typeface="+mn-ea"/>
              </a:rPr>
              <a:t>Gentoo</a:t>
            </a:r>
            <a:r>
              <a:rPr lang="zh-CN">
                <a:sym typeface="+mn-ea"/>
              </a:rPr>
              <a:t>：</a:t>
            </a:r>
            <a:r>
              <a:rPr lang="zh-CN" altLang="en-US">
                <a:sym typeface="+mn-ea"/>
              </a:rPr>
              <a:t>绝对灵活性、尊重用户选择</a:t>
            </a:r>
            <a:endParaRPr lang="zh-CN" altLang="en-US"/>
          </a:p>
          <a:p>
            <a:pPr lvl="1"/>
            <a:r>
              <a:rPr lang="x-none">
                <a:sym typeface="+mn-ea"/>
              </a:rPr>
              <a:t>Ubuntu</a:t>
            </a:r>
            <a:r>
              <a:rPr lang="zh-CN" altLang="x-none">
                <a:sym typeface="+mn-ea"/>
              </a:rPr>
              <a:t>：桌面易用性与国际化的标杆</a:t>
            </a:r>
            <a:endParaRPr lang="zh-CN" altLang="x-none" sz="2800"/>
          </a:p>
          <a:p>
            <a:pPr lvl="0"/>
            <a:r>
              <a:rPr lang="zh-CN" altLang="en-US" sz="2800">
                <a:sym typeface="+mn-ea"/>
              </a:rPr>
              <a:t>安同</a:t>
            </a:r>
            <a:r>
              <a:rPr lang="en-US" altLang="zh-CN" sz="2800">
                <a:sym typeface="+mn-ea"/>
              </a:rPr>
              <a:t> OS </a:t>
            </a:r>
            <a:r>
              <a:rPr lang="zh-CN" altLang="en-US" sz="2800">
                <a:sym typeface="+mn-ea"/>
              </a:rPr>
              <a:t>的答案：群众路线</a:t>
            </a:r>
            <a:endParaRPr lang="zh-CN" altLang="en-US" sz="2800"/>
          </a:p>
          <a:p>
            <a:pPr lvl="1"/>
            <a:r>
              <a:rPr lang="zh-CN" altLang="en-US">
                <a:sym typeface="+mn-ea"/>
              </a:rPr>
              <a:t>结合开箱即用、易用性，追求最大化兼容性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友好积极地帮助用户搭建适合自己的工作环境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充分利用社区的灵活性，验证新思路和新技术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/home/mingcongbai/文档/AOSC/Campus Events/20241020 - NIT/graphics/sys-tooling.zh-cn.pngsys-tooling.zh-cn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-179070" y="213360"/>
            <a:ext cx="11924030" cy="74529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OS: </a:t>
            </a:r>
            <a:r>
              <a:rPr lang="zh-CN" altLang="en-US"/>
              <a:t>附加价值与认可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 sz="1400"/>
              <a:t> </a:t>
            </a:r>
            <a:r>
              <a:rPr lang="en-US" altLang="zh-CN"/>
              <a:t>OS</a:t>
            </a:r>
            <a:r>
              <a:rPr lang="en-US" altLang="zh-CN" sz="1400"/>
              <a:t> </a:t>
            </a:r>
            <a:r>
              <a:rPr lang="zh-CN" altLang="en-US"/>
              <a:t>的附加价值</a:t>
            </a:r>
            <a:endParaRPr lang="zh-CN" altLang="en-US"/>
          </a:p>
          <a:p>
            <a:pPr lvl="1"/>
            <a:r>
              <a:rPr lang="zh-CN" altLang="en-US"/>
              <a:t>补丁、问题反馈：在集成组件时发现和分析问题</a:t>
            </a:r>
            <a:endParaRPr lang="zh-CN" altLang="en-US"/>
          </a:p>
          <a:p>
            <a:pPr lvl="1"/>
            <a:r>
              <a:rPr lang="zh-CN" altLang="en-US"/>
              <a:t>本地化：改进系统界面文案并提交通用部分的修缮</a:t>
            </a:r>
            <a:endParaRPr lang="zh-CN" altLang="en-US"/>
          </a:p>
          <a:p>
            <a:pPr lvl="1"/>
            <a:r>
              <a:rPr lang="zh-CN" altLang="en-US"/>
              <a:t>为其他系统、项目和生态提供解决方案</a:t>
            </a:r>
            <a:endParaRPr lang="zh-CN" altLang="en-US"/>
          </a:p>
          <a:p>
            <a:pPr lvl="2"/>
            <a:r>
              <a:rPr lang="en-US" altLang="zh-CN"/>
              <a:t>libLoL</a:t>
            </a:r>
            <a:r>
              <a:rPr lang="zh-CN" altLang="en-US"/>
              <a:t>：龙架构“旧世界”生态兼容层</a:t>
            </a:r>
            <a:endParaRPr lang="zh-CN" altLang="en-US"/>
          </a:p>
          <a:p>
            <a:pPr lvl="2"/>
            <a:r>
              <a:rPr lang="en-US" altLang="zh-CN"/>
              <a:t>oma</a:t>
            </a:r>
            <a:r>
              <a:rPr lang="zh-CN" altLang="en-US"/>
              <a:t>：更简单易用、性能更高的</a:t>
            </a:r>
            <a:r>
              <a:rPr lang="en-US" altLang="zh-CN"/>
              <a:t> APT </a:t>
            </a:r>
            <a:r>
              <a:rPr lang="zh-CN" altLang="en-US"/>
              <a:t>包管理前端</a:t>
            </a:r>
            <a:endParaRPr lang="zh-CN" altLang="en-US"/>
          </a:p>
          <a:p>
            <a:pPr lvl="0"/>
            <a:r>
              <a:rPr lang="zh-CN"/>
              <a:t>行业认可</a:t>
            </a:r>
            <a:endParaRPr lang="zh-CN"/>
          </a:p>
          <a:p>
            <a:pPr lvl="1"/>
            <a:r>
              <a:rPr lang="en-US" altLang="zh-CN"/>
              <a:t>libLoL </a:t>
            </a:r>
            <a:r>
              <a:rPr lang="zh-CN" altLang="en-US"/>
              <a:t>等技术方案被商用系统采纳</a:t>
            </a:r>
            <a:endParaRPr lang="zh-CN" altLang="en-US"/>
          </a:p>
          <a:p>
            <a:pPr lvl="1"/>
            <a:r>
              <a:rPr lang="zh-CN" altLang="en-US"/>
              <a:t>赞助、支持与技术交流</a:t>
            </a:r>
            <a:endParaRPr lang="zh-CN" altLang="en-US"/>
          </a:p>
          <a:p>
            <a:pPr lvl="1"/>
            <a:r>
              <a:rPr lang="zh-CN" altLang="en-US"/>
              <a:t>专业用户群体逐步壮大（来自龙芯的龙芯用户）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altLang="zh-CN" sz="2220"/>
              <a:t> </a:t>
            </a:r>
            <a:r>
              <a:rPr altLang="zh-CN"/>
              <a:t>OS: </a:t>
            </a:r>
            <a:r>
              <a:rPr lang="zh-CN" altLang="en-US"/>
              <a:t>开放衍生，兴趣驱动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成为其他发行版（操作系统）的开发基础</a:t>
            </a:r>
            <a:endParaRPr lang="zh-CN" altLang="en-US"/>
          </a:p>
          <a:p>
            <a:pPr lvl="1"/>
            <a:r>
              <a:rPr lang="zh-CN" altLang="en-US"/>
              <a:t>星霞</a:t>
            </a:r>
            <a:r>
              <a:rPr lang="en-US" altLang="zh-CN" sz="1200"/>
              <a:t> </a:t>
            </a:r>
            <a:r>
              <a:rPr lang="en-US" altLang="zh-CN"/>
              <a:t>OS</a:t>
            </a:r>
            <a:r>
              <a:rPr lang="zh-CN" altLang="en-US"/>
              <a:t>、</a:t>
            </a:r>
            <a:r>
              <a:rPr lang="en-US" altLang="zh-CN"/>
              <a:t>GXDE OS</a:t>
            </a:r>
            <a:r>
              <a:rPr lang="zh-CN" altLang="en-US"/>
              <a:t>（未来版本）</a:t>
            </a:r>
            <a:endParaRPr lang="zh-CN" altLang="en-US"/>
          </a:p>
          <a:p>
            <a:pPr lvl="1"/>
            <a:r>
              <a:rPr lang="zh-CN" altLang="en-US"/>
              <a:t>商用与长期维护版本？</a:t>
            </a:r>
            <a:endParaRPr lang="zh-CN" altLang="en-US"/>
          </a:p>
          <a:p>
            <a:pPr lvl="0"/>
            <a:r>
              <a:rPr lang="zh-CN" altLang="en-US"/>
              <a:t>如何支持衍生和特殊兴趣项目</a:t>
            </a:r>
            <a:endParaRPr lang="zh-CN" altLang="en-US"/>
          </a:p>
          <a:p>
            <a:pPr lvl="1"/>
            <a:r>
              <a:rPr lang="zh-CN" altLang="en-US"/>
              <a:t>确保生产资料（工具与脚本）、补丁溯源等方面的可复现性和可读性</a:t>
            </a:r>
            <a:endParaRPr lang="zh-CN" altLang="en-US"/>
          </a:p>
          <a:p>
            <a:pPr lvl="1"/>
            <a:r>
              <a:rPr lang="zh-CN" altLang="en-US"/>
              <a:t>积极支持第三方项目与推动知识共享、协作</a:t>
            </a:r>
            <a:endParaRPr lang="zh-CN" altLang="en-US"/>
          </a:p>
          <a:p>
            <a:pPr lvl="0"/>
            <a:r>
              <a:rPr lang="zh-CN" altLang="en-US"/>
              <a:t>操作系统作为生产工具，特性与偏好因人而异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300"/>
              </a:spcBef>
            </a:pPr>
            <a:r>
              <a:rPr lang="zh-CN" altLang="en-US" dirty="0">
                <a:latin typeface="MiSans Demibold" charset="-122"/>
                <a:ea typeface="MiSans Demibold" charset="-122"/>
                <a:sym typeface="+mn-ea"/>
              </a:rPr>
              <a:t>议程与活动一览</a:t>
            </a:r>
            <a:endParaRPr lang="zh-CN" altLang="en-US" sz="2400" dirty="0">
              <a:latin typeface="MiSans Demibold" charset="-122"/>
              <a:ea typeface="MiSans Demibold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今日食谱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共安排</a:t>
            </a:r>
            <a:r>
              <a:rPr lang="en-US" altLang="zh-CN"/>
              <a:t> 5 </a:t>
            </a:r>
            <a:r>
              <a:rPr lang="zh-CN" altLang="en-US"/>
              <a:t>位讲者为各位分享</a:t>
            </a:r>
            <a:r>
              <a:rPr lang="en-US" altLang="zh-CN"/>
              <a:t>……</a:t>
            </a:r>
            <a:endParaRPr lang="en-US" altLang="zh-CN"/>
          </a:p>
          <a:p>
            <a:pPr lvl="1"/>
            <a:r>
              <a:rPr lang="zh-CN" altLang="en-US"/>
              <a:t>有关开源的基本概念</a:t>
            </a:r>
            <a:endParaRPr lang="zh-CN" altLang="en-US"/>
          </a:p>
          <a:p>
            <a:pPr lvl="1"/>
            <a:r>
              <a:rPr lang="zh-CN" altLang="en-US"/>
              <a:t>参与开源的不同路径</a:t>
            </a:r>
            <a:endParaRPr lang="zh-CN" altLang="en-US"/>
          </a:p>
          <a:p>
            <a:pPr lvl="2"/>
            <a:r>
              <a:rPr lang="zh-CN" altLang="en-US"/>
              <a:t>项目开发</a:t>
            </a:r>
            <a:r>
              <a:rPr lang="en-US" altLang="zh-CN"/>
              <a:t> (oma)</a:t>
            </a:r>
            <a:endParaRPr lang="en-US" altLang="zh-CN"/>
          </a:p>
          <a:p>
            <a:pPr lvl="2"/>
            <a:r>
              <a:rPr lang="zh-CN" altLang="en-US"/>
              <a:t>本地化</a:t>
            </a:r>
            <a:endParaRPr lang="zh-CN" altLang="en-US"/>
          </a:p>
          <a:p>
            <a:pPr lvl="2"/>
            <a:r>
              <a:rPr lang="zh-CN" altLang="en-US"/>
              <a:t>美工与物料支持</a:t>
            </a:r>
            <a:endParaRPr lang="zh-CN" altLang="en-US"/>
          </a:p>
          <a:p>
            <a:pPr lvl="1"/>
            <a:r>
              <a:rPr lang="zh-CN" altLang="en-US"/>
              <a:t>主题：在公开的开源社区，每个人都有闪光的机会</a:t>
            </a:r>
            <a:endParaRPr lang="zh-CN" altLang="en-US"/>
          </a:p>
          <a:p>
            <a:pPr lvl="0"/>
            <a:r>
              <a:rPr lang="zh-CN" altLang="en-US"/>
              <a:t>分享环节后：安同</a:t>
            </a:r>
            <a:r>
              <a:rPr lang="en-US" altLang="zh-CN" sz="1400"/>
              <a:t> </a:t>
            </a:r>
            <a:r>
              <a:rPr lang="en-US" altLang="zh-CN"/>
              <a:t>OS</a:t>
            </a:r>
            <a:r>
              <a:rPr lang="en-US" altLang="zh-CN" sz="1400"/>
              <a:t> </a:t>
            </a:r>
            <a:r>
              <a:rPr lang="zh-CN" altLang="en-US"/>
              <a:t>安装作坊</a:t>
            </a:r>
            <a:r>
              <a:rPr lang="en-US" altLang="zh-CN"/>
              <a:t> (Install Party)</a:t>
            </a:r>
            <a:endParaRPr lang="en-US" altLang="zh-C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300"/>
              </a:spcBef>
            </a:pPr>
            <a:r>
              <a:rPr lang="zh-CN" altLang="en-US" dirty="0">
                <a:latin typeface="MiSans Demibold" charset="-122"/>
                <a:ea typeface="MiSans Demibold" charset="-122"/>
                <a:sym typeface="+mn-ea"/>
              </a:rPr>
              <a:t>感谢捧场！</a:t>
            </a:r>
            <a:endParaRPr lang="zh-CN" altLang="en-US" sz="2400" dirty="0">
              <a:latin typeface="MiSans Demibold" charset="-122"/>
              <a:ea typeface="MiSans Demibold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811530" y="579755"/>
            <a:ext cx="9329358" cy="5400000"/>
            <a:chOff x="8657" y="1074"/>
            <a:chExt cx="13011" cy="7531"/>
          </a:xfrm>
        </p:grpSpPr>
        <p:pic>
          <p:nvPicPr>
            <p:cNvPr id="7" name="图片 6" descr="/home/mingcongbai/文档/AOSC/Campus Events/20241020 - NIT/icons/bilibili.svgbilibili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8662" y="3262"/>
              <a:ext cx="1185" cy="1185"/>
            </a:xfrm>
            <a:prstGeom prst="rect">
              <a:avLst/>
            </a:prstGeom>
          </p:spPr>
        </p:pic>
        <p:pic>
          <p:nvPicPr>
            <p:cNvPr id="8" name="图片 7" descr="/home/mingcongbai/文档/AOSC/Campus Events/20241020 - NIT/icons/globe-solid.svgglobe-solid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662" y="1074"/>
              <a:ext cx="1185" cy="1185"/>
            </a:xfrm>
            <a:prstGeom prst="rect">
              <a:avLst/>
            </a:prstGeom>
          </p:spPr>
        </p:pic>
        <p:pic>
          <p:nvPicPr>
            <p:cNvPr id="9" name="图片 8" descr="/home/mingcongbai/文档/AOSC/Campus Events/20241020 - NIT/icons/qq.svgqq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4" r="44"/>
            <a:stretch>
              <a:fillRect/>
            </a:stretch>
          </p:blipFill>
          <p:spPr>
            <a:xfrm>
              <a:off x="15259" y="3303"/>
              <a:ext cx="1185" cy="1355"/>
            </a:xfrm>
            <a:prstGeom prst="rect">
              <a:avLst/>
            </a:prstGeom>
          </p:spPr>
        </p:pic>
        <p:pic>
          <p:nvPicPr>
            <p:cNvPr id="11" name="图片 10" descr="/home/mingcongbai/文档/AOSC/Campus Events/20241020 - NIT/icons/weibo.svgweibo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62" y="5279"/>
              <a:ext cx="1355" cy="1355"/>
            </a:xfrm>
            <a:prstGeom prst="rect">
              <a:avLst/>
            </a:prstGeom>
          </p:spPr>
        </p:pic>
        <p:pic>
          <p:nvPicPr>
            <p:cNvPr id="12" name="图片 11" descr="/home/mingcongbai/文档/AOSC/Campus Events/20241020 - NIT/icons/weixin.svgweixin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57" r="57"/>
            <a:stretch>
              <a:fillRect/>
            </a:stretch>
          </p:blipFill>
          <p:spPr>
            <a:xfrm>
              <a:off x="8657" y="7551"/>
              <a:ext cx="1185" cy="105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6750" y="1252"/>
              <a:ext cx="49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@AOSC-Dev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pic>
          <p:nvPicPr>
            <p:cNvPr id="19" name="图片 18" descr="/home/mingcongbai/文档/AOSC/Campus Events/20241020 - NIT/icons/github.svggithub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259" y="1074"/>
              <a:ext cx="1185" cy="122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0282" y="1233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aosc.io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82" y="3327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安同开源社区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284" y="5518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284" y="7642"/>
              <a:ext cx="53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x-none" sz="2400">
                  <a:solidFill>
                    <a:schemeClr val="tx1"/>
                  </a:solidFill>
                  <a:latin typeface="MiSans Semibold" charset="-122"/>
                  <a:ea typeface="MiSans Semibold" charset="-122"/>
                </a:rPr>
                <a:t>公众号：安同开源</a:t>
              </a:r>
              <a:endParaRPr lang="zh-CN" altLang="x-none" sz="2400">
                <a:solidFill>
                  <a:schemeClr val="tx1"/>
                </a:solidFill>
                <a:latin typeface="MiSans Semibold" charset="-122"/>
                <a:ea typeface="MiSans Semibold" charset="-122"/>
              </a:endParaRPr>
            </a:p>
          </p:txBody>
        </p:sp>
        <p:pic>
          <p:nvPicPr>
            <p:cNvPr id="27" name="图片 26" descr="/home/mingcongbai/文档/AOSC/Campus Events/202403 - LCPU: Towards Modern Distro/qrcodes/qq-qr.pngqq-qr"/>
            <p:cNvPicPr>
              <a:picLocks noChangeAspect="1"/>
            </p:cNvPicPr>
            <p:nvPr/>
          </p:nvPicPr>
          <p:blipFill>
            <a:blip r:embed="rId13"/>
            <a:srcRect t="2" b="2"/>
            <a:stretch>
              <a:fillRect/>
            </a:stretch>
          </p:blipFill>
          <p:spPr>
            <a:xfrm>
              <a:off x="16885" y="3177"/>
              <a:ext cx="3726" cy="3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自我介绍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  <a:p>
            <a:pPr lvl="1"/>
            <a:r>
              <a:rPr lang="zh-CN" altLang="en-US"/>
              <a:t>安同开源社区创始人</a:t>
            </a:r>
            <a:endParaRPr lang="zh-CN" altLang="en-US"/>
          </a:p>
          <a:p>
            <a:pPr lvl="1"/>
            <a:r>
              <a:rPr lang="zh-CN" altLang="en-US"/>
              <a:t>外号</a:t>
            </a:r>
            <a:r>
              <a:rPr lang="en-US" altLang="zh-CN"/>
              <a:t>…… </a:t>
            </a:r>
            <a:r>
              <a:rPr lang="zh-CN" altLang="en-US"/>
              <a:t>果冻</a:t>
            </a:r>
            <a:r>
              <a:rPr lang="en-US" altLang="zh-CN"/>
              <a:t>……</a:t>
            </a:r>
            <a:r>
              <a:rPr lang="zh-CN" altLang="en-US"/>
              <a:t>？特首</a:t>
            </a:r>
            <a:r>
              <a:rPr lang="en-US" altLang="zh-CN"/>
              <a:t>……</a:t>
            </a:r>
            <a:r>
              <a:rPr lang="zh-CN" altLang="en-US"/>
              <a:t>？</a:t>
            </a:r>
            <a:endParaRPr lang="zh-CN" altLang="en-US"/>
          </a:p>
          <a:p>
            <a:pPr lvl="1"/>
            <a:r>
              <a:rPr lang="zh-CN" altLang="en-US"/>
              <a:t>误入文科歧途，又被文科抛弃的了无正经的</a:t>
            </a:r>
            <a:br>
              <a:rPr lang="zh-CN" altLang="en-US"/>
            </a:br>
            <a:r>
              <a:rPr lang="zh-CN" altLang="en-US"/>
              <a:t>开源社区工作者</a:t>
            </a:r>
            <a:endParaRPr lang="zh-CN" altLang="en-US"/>
          </a:p>
          <a:p>
            <a:pPr lvl="0"/>
            <a:r>
              <a:rPr lang="zh-CN" altLang="en-US"/>
              <a:t>乱七八糟的爱好</a:t>
            </a:r>
            <a:endParaRPr lang="zh-CN" altLang="en-US"/>
          </a:p>
          <a:p>
            <a:pPr lvl="1"/>
            <a:r>
              <a:rPr lang="zh-CN" altLang="en-US"/>
              <a:t>古董计算机、翻译、摄影、做饭（谈不上烹饪）</a:t>
            </a:r>
            <a:endParaRPr lang="zh-CN" altLang="en-US"/>
          </a:p>
          <a:p>
            <a:pPr lvl="1"/>
            <a:r>
              <a:rPr lang="zh-CN" altLang="en-US"/>
              <a:t>共和国史（尤其是水产和计算机史）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安同开源社区</a:t>
            </a:r>
            <a:r>
              <a:rPr altLang="zh-CN"/>
              <a:t> (AOSC)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活跃于互联网的公开社群</a:t>
            </a:r>
            <a:endParaRPr lang="zh-CN" altLang="en-US"/>
          </a:p>
          <a:p>
            <a:pPr lvl="1"/>
            <a:r>
              <a:rPr lang="zh-CN"/>
              <a:t>志愿驱动</a:t>
            </a:r>
            <a:r>
              <a:rPr lang="en-US" altLang="zh-CN"/>
              <a:t> + </a:t>
            </a:r>
            <a:r>
              <a:rPr lang="zh-CN"/>
              <a:t>项目驱动</a:t>
            </a:r>
            <a:endParaRPr lang="zh-CN"/>
          </a:p>
          <a:p>
            <a:pPr lvl="0"/>
            <a:r>
              <a:rPr lang="zh-CN"/>
              <a:t>志愿驱动</a:t>
            </a:r>
            <a:endParaRPr lang="zh-CN"/>
          </a:p>
          <a:p>
            <a:pPr lvl="1"/>
            <a:r>
              <a:rPr lang="zh-CN"/>
              <a:t>社区不为任何贡献者提供物质回报</a:t>
            </a:r>
            <a:endParaRPr lang="zh-CN"/>
          </a:p>
          <a:p>
            <a:pPr lvl="1"/>
            <a:r>
              <a:rPr lang="zh-CN"/>
              <a:t>多年来得到了许多单位、院校与社团的支持</a:t>
            </a:r>
            <a:endParaRPr lang="zh-CN"/>
          </a:p>
          <a:p>
            <a:pPr lvl="0"/>
            <a:r>
              <a:rPr lang="zh-CN"/>
              <a:t>项目驱动</a:t>
            </a:r>
            <a:endParaRPr lang="zh-CN"/>
          </a:p>
          <a:p>
            <a:pPr lvl="1"/>
            <a:r>
              <a:rPr lang="zh-CN"/>
              <a:t>安同</a:t>
            </a:r>
            <a:r>
              <a:rPr lang="en-US" altLang="zh-CN" sz="1200"/>
              <a:t> </a:t>
            </a:r>
            <a:r>
              <a:rPr lang="en-US" altLang="zh-CN"/>
              <a:t>OS</a:t>
            </a:r>
            <a:r>
              <a:rPr lang="zh-CN" altLang="en-US"/>
              <a:t>：开箱即用、生产力为先的</a:t>
            </a:r>
            <a:r>
              <a:rPr lang="en-US" altLang="zh-CN"/>
              <a:t> Linux </a:t>
            </a:r>
            <a:r>
              <a:rPr lang="zh-CN" altLang="en-US"/>
              <a:t>发行版</a:t>
            </a:r>
            <a:endParaRPr lang="zh-CN" altLang="en-US"/>
          </a:p>
          <a:p>
            <a:pPr lvl="1"/>
            <a:r>
              <a:rPr lang="zh-CN" altLang="en-US"/>
              <a:t>由系统项目引申的</a:t>
            </a:r>
            <a:r>
              <a:rPr lang="en-US" altLang="zh-CN"/>
              <a:t> 114514 </a:t>
            </a:r>
            <a:r>
              <a:rPr lang="zh-CN" altLang="en-US"/>
              <a:t>个周边项目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AOSC: </a:t>
            </a:r>
            <a:r>
              <a:rPr lang="zh-CN" altLang="en-US"/>
              <a:t>起源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/>
              <a:t>雏形：安同开发团队</a:t>
            </a:r>
            <a:r>
              <a:rPr lang="en-US" altLang="zh-CN"/>
              <a:t> (2011)</a:t>
            </a:r>
            <a:endParaRPr lang="zh-CN"/>
          </a:p>
          <a:p>
            <a:pPr lvl="1"/>
            <a:r>
              <a:rPr lang="zh-CN"/>
              <a:t>三名初三同学创建</a:t>
            </a:r>
            <a:endParaRPr lang="zh-CN"/>
          </a:p>
          <a:p>
            <a:pPr lvl="1"/>
            <a:r>
              <a:rPr lang="zh-CN"/>
              <a:t>从《乔布斯传》到“为中国创造”</a:t>
            </a:r>
            <a:endParaRPr lang="zh-CN"/>
          </a:p>
          <a:p>
            <a:pPr lvl="1"/>
            <a:r>
              <a:rPr lang="zh-CN"/>
              <a:t>就此开启</a:t>
            </a:r>
            <a:r>
              <a:rPr lang="en-US" altLang="zh-CN"/>
              <a:t> 13</a:t>
            </a:r>
            <a:r>
              <a:rPr lang="zh-CN" altLang="en-US"/>
              <a:t>（</a:t>
            </a:r>
            <a:r>
              <a:rPr lang="en-US" altLang="zh-CN"/>
              <a:t>14</a:t>
            </a:r>
            <a:r>
              <a:rPr lang="zh-CN" altLang="en-US"/>
              <a:t>、</a:t>
            </a:r>
            <a:r>
              <a:rPr lang="en-US" altLang="zh-CN"/>
              <a:t>15</a:t>
            </a:r>
            <a:r>
              <a:rPr lang="zh-CN" altLang="en-US"/>
              <a:t>、</a:t>
            </a:r>
            <a:r>
              <a:rPr lang="en-US" altLang="zh-CN"/>
              <a:t>……</a:t>
            </a:r>
            <a:r>
              <a:rPr lang="zh-CN" altLang="en-US"/>
              <a:t>）年深坑</a:t>
            </a:r>
            <a:endParaRPr lang="zh-CN" altLang="en-US"/>
          </a:p>
          <a:p>
            <a:pPr lvl="0"/>
            <a:r>
              <a:rPr lang="zh-CN" altLang="en-US"/>
              <a:t>社区：公开化、扁平化的互联网“社团”</a:t>
            </a:r>
            <a:r>
              <a:rPr lang="en-US" altLang="zh-CN"/>
              <a:t> (2012)</a:t>
            </a:r>
            <a:endParaRPr lang="zh-CN" altLang="en-US"/>
          </a:p>
          <a:p>
            <a:pPr lvl="1"/>
            <a:r>
              <a:rPr lang="zh-CN" altLang="en-US"/>
              <a:t>没有料，必将从小做起</a:t>
            </a:r>
            <a:endParaRPr lang="zh-CN" altLang="en-US"/>
          </a:p>
          <a:p>
            <a:pPr lvl="1"/>
            <a:r>
              <a:rPr lang="zh-CN" altLang="en-US"/>
              <a:t>心态上必然如此吗？</a:t>
            </a:r>
            <a:endParaRPr lang="zh-CN" altLang="en-US"/>
          </a:p>
          <a:p>
            <a:pPr lvl="1"/>
            <a:r>
              <a:rPr lang="zh-CN" altLang="en-US"/>
              <a:t>从官僚走向玻璃心，再走向自闭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AOSC: </a:t>
            </a:r>
            <a:r>
              <a:rPr lang="zh-CN" altLang="en-US"/>
              <a:t>初心与使命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安同：安于同学合作</a:t>
            </a:r>
            <a:endParaRPr lang="zh-CN" altLang="en-US"/>
          </a:p>
          <a:p>
            <a:r>
              <a:rPr lang="zh-CN" altLang="en-US"/>
              <a:t>三大工作方向：技术、文化与社会</a:t>
            </a:r>
            <a:endParaRPr lang="zh-CN" altLang="en-US"/>
          </a:p>
          <a:p>
            <a:pPr lvl="1"/>
            <a:r>
              <a:rPr lang="zh-CN" altLang="en-US"/>
              <a:t>技术：无需多说</a:t>
            </a:r>
            <a:endParaRPr lang="zh-CN" altLang="en-US"/>
          </a:p>
          <a:p>
            <a:pPr lvl="1"/>
            <a:r>
              <a:rPr lang="zh-CN" altLang="en-US"/>
              <a:t>文化：从日常工作做起</a:t>
            </a:r>
            <a:endParaRPr lang="zh-CN" altLang="en-US"/>
          </a:p>
          <a:p>
            <a:pPr lvl="2"/>
            <a:r>
              <a:rPr lang="zh-CN" altLang="en-US"/>
              <a:t>维系良好和相对平等的人际关系</a:t>
            </a:r>
            <a:endParaRPr lang="zh-CN" altLang="en-US"/>
          </a:p>
          <a:p>
            <a:pPr lvl="2"/>
            <a:r>
              <a:rPr lang="zh-CN" altLang="en-US"/>
              <a:t>维持从老到新的知识积累与共享</a:t>
            </a:r>
            <a:endParaRPr lang="zh-CN" altLang="en-US"/>
          </a:p>
          <a:p>
            <a:pPr lvl="1"/>
            <a:r>
              <a:rPr lang="zh-CN" altLang="en-US"/>
              <a:t>社会：生态协作与技能共享</a:t>
            </a:r>
            <a:endParaRPr lang="zh-CN" altLang="en-US"/>
          </a:p>
          <a:p>
            <a:pPr lvl="2"/>
            <a:r>
              <a:rPr lang="zh-CN" altLang="en-US"/>
              <a:t>积极参与和推进跨社区、甚至社企合作</a:t>
            </a:r>
            <a:endParaRPr lang="zh-CN" altLang="en-US"/>
          </a:p>
          <a:p>
            <a:pPr lvl="2"/>
            <a:r>
              <a:rPr lang="zh-CN" altLang="en-US"/>
              <a:t>组织线上与线下活动进行知识共享</a:t>
            </a:r>
            <a:endParaRPr lang="zh-CN" altLang="en-US"/>
          </a:p>
          <a:p>
            <a:pPr lvl="2"/>
            <a:r>
              <a:rPr lang="zh-CN" altLang="en-US"/>
              <a:t>力所能及地支持开源社区工作者和从业者的技能培养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AOSC: </a:t>
            </a:r>
            <a:r>
              <a:rPr lang="zh-CN" altLang="en-US"/>
              <a:t>文化工作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在技术工作之余，社区的功能还有很多</a:t>
            </a:r>
            <a:endParaRPr lang="zh-CN" altLang="en-US"/>
          </a:p>
          <a:p>
            <a:pPr lvl="1"/>
            <a:r>
              <a:rPr lang="zh-CN" altLang="en-US"/>
              <a:t>让志同道合的人们找到新的朋友圈</a:t>
            </a:r>
            <a:endParaRPr lang="zh-CN" altLang="en-US"/>
          </a:p>
          <a:p>
            <a:pPr lvl="1"/>
            <a:r>
              <a:rPr lang="zh-CN" altLang="en-US"/>
              <a:t>让尽可能多的有识之士找到用武之地和“练兵场”</a:t>
            </a:r>
            <a:endParaRPr lang="zh-CN" altLang="en-US"/>
          </a:p>
          <a:p>
            <a:pPr lvl="1"/>
            <a:r>
              <a:rPr lang="en-US" altLang="zh-CN"/>
              <a:t>…… </a:t>
            </a:r>
            <a:r>
              <a:rPr lang="zh-CN" altLang="en-US"/>
              <a:t>别那么正经了</a:t>
            </a:r>
            <a:endParaRPr lang="zh-CN" altLang="en-US"/>
          </a:p>
          <a:p>
            <a:pPr lvl="0"/>
            <a:r>
              <a:rPr lang="zh-CN" altLang="en-US"/>
              <a:t>从文化上，找点乐子，保持态度</a:t>
            </a:r>
            <a:endParaRPr lang="zh-CN" altLang="en-US"/>
          </a:p>
          <a:p>
            <a:pPr lvl="1"/>
            <a:r>
              <a:rPr lang="zh-CN" altLang="en-US"/>
              <a:t>贴纸与周边：吉祥物、梗</a:t>
            </a:r>
            <a:endParaRPr lang="zh-CN" altLang="en-US"/>
          </a:p>
          <a:p>
            <a:pPr lvl="1"/>
            <a:r>
              <a:rPr lang="zh-CN" altLang="en-US"/>
              <a:t>作为社区，我们的活动空间更大</a:t>
            </a:r>
            <a:endParaRPr lang="zh-CN" altLang="en-US"/>
          </a:p>
          <a:p>
            <a:pPr lvl="2"/>
            <a:r>
              <a:rPr lang="zh-CN" altLang="en-US"/>
              <a:t>使劲玩梗，使劲吐槽！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stickers2024-p1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6965" y="215265"/>
            <a:ext cx="2988310" cy="4226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stickers2024-p2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345" y="215265"/>
            <a:ext cx="2987388" cy="422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965" y="4535170"/>
            <a:ext cx="5417185" cy="2404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55" y="215265"/>
            <a:ext cx="3094990" cy="3308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55" y="3693795"/>
            <a:ext cx="3110230" cy="3324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AOSC: </a:t>
            </a:r>
            <a:r>
              <a:rPr lang="zh-CN" altLang="en-US"/>
              <a:t>社会工作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/>
              <a:t>如同我们走进校园，社区不应孤芳自赏</a:t>
            </a:r>
            <a:endParaRPr lang="zh-CN"/>
          </a:p>
          <a:p>
            <a:pPr lvl="1"/>
            <a:r>
              <a:rPr lang="zh-CN"/>
              <a:t>社区协作、社企协作同样重要</a:t>
            </a:r>
            <a:endParaRPr lang="zh-CN"/>
          </a:p>
          <a:p>
            <a:pPr lvl="1"/>
            <a:r>
              <a:rPr lang="zh-CN"/>
              <a:t>开源软件早已行成行业</a:t>
            </a:r>
            <a:endParaRPr lang="zh-CN"/>
          </a:p>
          <a:p>
            <a:pPr lvl="1"/>
            <a:r>
              <a:rPr lang="zh-CN" altLang="en-US"/>
              <a:t>与硬件厂商、集成商的合作亦有积极意义</a:t>
            </a:r>
            <a:endParaRPr lang="zh-CN" altLang="en-US"/>
          </a:p>
          <a:p>
            <a:pPr lvl="0"/>
            <a:r>
              <a:rPr lang="zh-CN" altLang="en-US"/>
              <a:t>线下活动</a:t>
            </a:r>
            <a:endParaRPr lang="zh-CN" altLang="en-US"/>
          </a:p>
          <a:p>
            <a:pPr lvl="1"/>
            <a:r>
              <a:rPr lang="en-US" altLang="zh-CN"/>
              <a:t>AOSCC</a:t>
            </a:r>
            <a:r>
              <a:rPr lang="zh-CN" altLang="en-US"/>
              <a:t>、校园行与其他演讲活动</a:t>
            </a:r>
            <a:endParaRPr lang="zh-CN" altLang="en-US"/>
          </a:p>
          <a:p>
            <a:pPr lvl="0"/>
            <a:r>
              <a:rPr lang="zh-CN" altLang="en-US"/>
              <a:t>实习项目</a:t>
            </a:r>
            <a:endParaRPr lang="zh-CN" altLang="en-US"/>
          </a:p>
          <a:p>
            <a:pPr lvl="1"/>
            <a:r>
              <a:rPr lang="zh-CN" altLang="en-US"/>
              <a:t>开源之夏</a:t>
            </a:r>
            <a:r>
              <a:rPr lang="en-US" altLang="zh-CN"/>
              <a:t> (2020 - 2024)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aoscc-2024-template-v5</Template>
  <TotalTime>0</TotalTime>
  <Words>2376</Words>
  <Application>WPS 演示</Application>
  <PresentationFormat>自定义</PresentationFormat>
  <Paragraphs>216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宋体</vt:lpstr>
      <vt:lpstr>Wingdings</vt:lpstr>
      <vt:lpstr>MiSans</vt:lpstr>
      <vt:lpstr>MiSans Demibold</vt:lpstr>
      <vt:lpstr>DejaVu Sans</vt:lpstr>
      <vt:lpstr>MiSans Medium</vt:lpstr>
      <vt:lpstr>MiSans Normal</vt:lpstr>
      <vt:lpstr>Open Sans</vt:lpstr>
      <vt:lpstr>微软雅黑</vt:lpstr>
      <vt:lpstr>方正黑体_GBK</vt:lpstr>
      <vt:lpstr>宋体</vt:lpstr>
      <vt:lpstr>Arial Unicode MS</vt:lpstr>
      <vt:lpstr>等线</vt:lpstr>
      <vt:lpstr>East Syriac Adiabene</vt:lpstr>
      <vt:lpstr>方正书宋_GBK</vt:lpstr>
      <vt:lpstr>Noto Sans CJK SC</vt:lpstr>
      <vt:lpstr>MiSans Semibold</vt:lpstr>
      <vt:lpstr>Office 主题​​</vt:lpstr>
      <vt:lpstr>初识安同开源社区与安同 OS</vt:lpstr>
      <vt:lpstr>各位好呀！</vt:lpstr>
      <vt:lpstr>自我介绍</vt:lpstr>
      <vt:lpstr>安同开源社区 (AOSC)</vt:lpstr>
      <vt:lpstr>AOSC: 起源</vt:lpstr>
      <vt:lpstr>AOSC: 初心与使命</vt:lpstr>
      <vt:lpstr>AOSC: 文化工作</vt:lpstr>
      <vt:lpstr>PowerPoint 演示文稿</vt:lpstr>
      <vt:lpstr>AOSC: 社会工作</vt:lpstr>
      <vt:lpstr>PowerPoint 演示文稿</vt:lpstr>
      <vt:lpstr>AOSC: 管理结构</vt:lpstr>
      <vt:lpstr>AOSC: 与你在一起</vt:lpstr>
      <vt:lpstr>PowerPoint 演示文稿</vt:lpstr>
      <vt:lpstr>安同 OS</vt:lpstr>
      <vt:lpstr>安同 OS: 设计思想</vt:lpstr>
      <vt:lpstr>PowerPoint 演示文稿</vt:lpstr>
      <vt:lpstr>安同 OS: 技术参数</vt:lpstr>
      <vt:lpstr>PowerPoint 演示文稿</vt:lpstr>
      <vt:lpstr>安同 OS: 维护方式</vt:lpstr>
      <vt:lpstr>PowerPoint 演示文稿</vt:lpstr>
      <vt:lpstr>安同 OS: 自我定位</vt:lpstr>
      <vt:lpstr>PowerPoint 演示文稿</vt:lpstr>
      <vt:lpstr>安同 OS: 附加价值与认可</vt:lpstr>
      <vt:lpstr>安同 OS: 开放衍生，兴趣驱动</vt:lpstr>
      <vt:lpstr>PowerPoint 演示文稿</vt:lpstr>
      <vt:lpstr>今日食谱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mingcongbai</cp:lastModifiedBy>
  <cp:revision>81</cp:revision>
  <dcterms:created xsi:type="dcterms:W3CDTF">2024-10-20T00:38:27Z</dcterms:created>
  <dcterms:modified xsi:type="dcterms:W3CDTF">2024-10-20T00:38:27Z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2052-12.8.2.17836</vt:lpwstr>
  </property>
</Properties>
</file>