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.svg" ContentType="image/svg+xml"/>
  <Override PartName="/ppt/media/image3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5"/>
  </p:notesMasterIdLst>
  <p:handoutMasterIdLst>
    <p:handoutMasterId r:id="rId42"/>
  </p:handoutMasterIdLst>
  <p:sldIdLst>
    <p:sldId id="462" r:id="rId3"/>
    <p:sldId id="420" r:id="rId4"/>
    <p:sldId id="422" r:id="rId5"/>
    <p:sldId id="423" r:id="rId6"/>
    <p:sldId id="483" r:id="rId7"/>
    <p:sldId id="487" r:id="rId8"/>
    <p:sldId id="484" r:id="rId9"/>
    <p:sldId id="485" r:id="rId10"/>
    <p:sldId id="421" r:id="rId11"/>
    <p:sldId id="426" r:id="rId12"/>
    <p:sldId id="427" r:id="rId13"/>
    <p:sldId id="441" r:id="rId14"/>
    <p:sldId id="474" r:id="rId16"/>
    <p:sldId id="440" r:id="rId17"/>
    <p:sldId id="442" r:id="rId18"/>
    <p:sldId id="428" r:id="rId19"/>
    <p:sldId id="430" r:id="rId20"/>
    <p:sldId id="463" r:id="rId21"/>
    <p:sldId id="464" r:id="rId22"/>
    <p:sldId id="465" r:id="rId23"/>
    <p:sldId id="476" r:id="rId24"/>
    <p:sldId id="466" r:id="rId25"/>
    <p:sldId id="467" r:id="rId26"/>
    <p:sldId id="488" r:id="rId27"/>
    <p:sldId id="489" r:id="rId28"/>
    <p:sldId id="468" r:id="rId29"/>
    <p:sldId id="479" r:id="rId30"/>
    <p:sldId id="480" r:id="rId31"/>
    <p:sldId id="469" r:id="rId32"/>
    <p:sldId id="470" r:id="rId33"/>
    <p:sldId id="481" r:id="rId34"/>
    <p:sldId id="482" r:id="rId35"/>
    <p:sldId id="471" r:id="rId36"/>
    <p:sldId id="472" r:id="rId37"/>
    <p:sldId id="288" r:id="rId38"/>
    <p:sldId id="437" r:id="rId39"/>
    <p:sldId id="436" r:id="rId40"/>
    <p:sldId id="461" r:id="rId41"/>
  </p:sldIdLst>
  <p:sldSz cx="11520170" cy="7198995"/>
  <p:notesSz cx="6858000" cy="9144000"/>
  <p:custDataLst>
    <p:tags r:id="rId4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gcongbai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463A"/>
    <a:srgbClr val="F3F0EC"/>
    <a:srgbClr val="2A3135"/>
    <a:srgbClr val="420A0A"/>
    <a:srgbClr val="851515"/>
    <a:srgbClr val="672727"/>
    <a:srgbClr val="461A1A"/>
    <a:srgbClr val="501010"/>
    <a:srgbClr val="382828"/>
    <a:srgbClr val="C9C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>
      <p:cViewPr varScale="1">
        <p:scale>
          <a:sx n="106" d="100"/>
          <a:sy n="106" d="100"/>
        </p:scale>
        <p:origin x="5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41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tags" Target="tags/tag1.xml"/><Relationship Id="rId46" Type="http://schemas.openxmlformats.org/officeDocument/2006/relationships/commentAuthors" Target="commentAuthors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handoutMaster" Target="handoutMasters/handoutMaster1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1A0E9-9F85-4466-91EC-B9D1A5CDE4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E4AE4-53D1-4F2B-BA35-167C432B238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D8964-C77F-4CB7-9F84-7EB7D31F21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77A81-A92E-49D7-A0D9-5EAE52519B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B977A81-A92E-49D7-A0D9-5EAE52519B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B977A81-A92E-49D7-A0D9-5EAE52519B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B977A81-A92E-49D7-A0D9-5EAE52519B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900000" y="3021910"/>
            <a:ext cx="8640445" cy="927735"/>
          </a:xfrm>
        </p:spPr>
        <p:txBody>
          <a:bodyPr lIns="90000" anchor="t">
            <a:norm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1"/>
                </a:solidFill>
                <a:latin typeface="MiSans Demibold" charset="-122"/>
                <a:ea typeface="MiSans Demibold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900000" y="2373160"/>
            <a:ext cx="8640366" cy="576000"/>
          </a:xfrm>
          <a:prstGeom prst="rect">
            <a:avLst/>
          </a:prstGeom>
        </p:spPr>
        <p:txBody>
          <a:bodyPr lIns="90000" anchor="b"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MiSans Normal" charset="-122"/>
                <a:ea typeface="MiSans Normal" charset="-122"/>
              </a:defRPr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900000" y="6177253"/>
            <a:ext cx="2592110" cy="383297"/>
          </a:xfrm>
        </p:spPr>
        <p:txBody>
          <a:bodyPr lIns="90000"/>
          <a:lstStyle>
            <a:lvl1pPr>
              <a:defRPr>
                <a:solidFill>
                  <a:srgbClr val="5E6263"/>
                </a:solidFill>
                <a:latin typeface="MiSans" charset="-122"/>
                <a:ea typeface="MiSans" charset="-122"/>
              </a:defRPr>
            </a:lvl1pPr>
          </a:lstStyle>
          <a:p>
            <a:fld id="{86F49568-C05D-465E-8327-DF205A04034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922586" y="6177252"/>
            <a:ext cx="2592110" cy="383297"/>
          </a:xfrm>
        </p:spPr>
        <p:txBody>
          <a:bodyPr/>
          <a:lstStyle>
            <a:lvl1pPr>
              <a:defRPr>
                <a:solidFill>
                  <a:srgbClr val="5E6263"/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 dirty="0"/>
              <a:t>AOSCC 2024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00000" y="4895666"/>
            <a:ext cx="3877310" cy="504190"/>
          </a:xfrm>
          <a:prstGeom prst="rect">
            <a:avLst/>
          </a:prstGeom>
        </p:spPr>
        <p:txBody>
          <a:bodyPr lIns="90000" anchor="ctr">
            <a:noAutofit/>
          </a:bodyPr>
          <a:lstStyle>
            <a:lvl1pPr marL="36195" indent="0" algn="l">
              <a:buClr>
                <a:srgbClr val="198BD7"/>
              </a:buClr>
              <a:buFont typeface="Arial" panose="02080604020202020204" pitchFamily="34" charset="0"/>
              <a:buNone/>
              <a:defRPr sz="2400">
                <a:solidFill>
                  <a:srgbClr val="5E6263"/>
                </a:solidFill>
                <a:latin typeface="MiSans Medium" charset="-122"/>
                <a:ea typeface="MiSans Medium" charset="-122"/>
              </a:defRPr>
            </a:lvl1pPr>
          </a:lstStyle>
          <a:p>
            <a:pPr lvl="0"/>
            <a:r>
              <a:rPr lang="zh-CN" altLang="en-US" dirty="0"/>
              <a:t>单击此处添加演讲者</a:t>
            </a:r>
            <a:endParaRPr lang="zh-CN" altLang="en-US" dirty="0"/>
          </a:p>
        </p:txBody>
      </p:sp>
      <p:sp>
        <p:nvSpPr>
          <p:cNvPr id="25" name="文本占位符 18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00000" y="5515902"/>
            <a:ext cx="3877310" cy="504190"/>
          </a:xfrm>
          <a:prstGeom prst="rect">
            <a:avLst/>
          </a:prstGeom>
        </p:spPr>
        <p:txBody>
          <a:bodyPr lIns="90000" anchor="ctr">
            <a:normAutofit/>
          </a:bodyPr>
          <a:lstStyle>
            <a:lvl1pPr marL="36195" indent="0" algn="l">
              <a:buClr>
                <a:srgbClr val="198BD7"/>
              </a:buClr>
              <a:buFont typeface="Arial" panose="02080604020202020204" pitchFamily="34" charset="0"/>
              <a:buNone/>
              <a:defRPr sz="2400">
                <a:solidFill>
                  <a:srgbClr val="5E6263"/>
                </a:solidFill>
                <a:latin typeface="MiSans Medium" charset="-122"/>
                <a:ea typeface="MiSans Medium" charset="-122"/>
              </a:defRPr>
            </a:lvl1pPr>
          </a:lstStyle>
          <a:p>
            <a:pPr lvl="0"/>
            <a:r>
              <a:rPr lang="zh-CN" altLang="en-US" dirty="0"/>
              <a:t>单击此处添加演讲者</a:t>
            </a:r>
            <a:endParaRPr lang="zh-CN" altLang="en-US" dirty="0"/>
          </a:p>
        </p:txBody>
      </p:sp>
      <p:cxnSp>
        <p:nvCxnSpPr>
          <p:cNvPr id="27" name="直接连接符 26"/>
          <p:cNvCxnSpPr/>
          <p:nvPr userDrawn="1"/>
        </p:nvCxnSpPr>
        <p:spPr>
          <a:xfrm>
            <a:off x="900000" y="2913491"/>
            <a:ext cx="863728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 userDrawn="1"/>
        </p:nvGrpSpPr>
        <p:grpSpPr>
          <a:xfrm>
            <a:off x="900000" y="1257632"/>
            <a:ext cx="6669403" cy="720090"/>
            <a:chOff x="2053087" y="1201546"/>
            <a:chExt cx="6107149" cy="720000"/>
          </a:xfrm>
        </p:grpSpPr>
        <p:sp>
          <p:nvSpPr>
            <p:cNvPr id="15" name="文本框 14"/>
            <p:cNvSpPr txBox="1"/>
            <p:nvPr userDrawn="1"/>
          </p:nvSpPr>
          <p:spPr>
            <a:xfrm>
              <a:off x="2053087" y="1201546"/>
              <a:ext cx="3167575" cy="7200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zh-CN" altLang="en-US" sz="4000" dirty="0">
                  <a:solidFill>
                    <a:schemeClr val="tx1"/>
                  </a:solidFill>
                  <a:latin typeface="MiSans Medium" charset="-122"/>
                  <a:ea typeface="MiSans Medium" charset="-122"/>
                  <a:cs typeface="Open Sans" pitchFamily="2" charset="0"/>
                </a:rPr>
                <a:t>安同校园行</a:t>
              </a:r>
              <a:endParaRPr lang="zh-CN" altLang="en-US" sz="4000" dirty="0">
                <a:solidFill>
                  <a:schemeClr val="tx1"/>
                </a:solidFill>
                <a:latin typeface="MiSans Medium" charset="-122"/>
                <a:ea typeface="MiSans Medium" charset="-122"/>
                <a:cs typeface="Open Sans" pitchFamily="2" charset="0"/>
              </a:endParaRPr>
            </a:p>
          </p:txBody>
        </p:sp>
        <p:cxnSp>
          <p:nvCxnSpPr>
            <p:cNvPr id="31" name="直接连接符 30"/>
            <p:cNvCxnSpPr/>
            <p:nvPr userDrawn="1"/>
          </p:nvCxnSpPr>
          <p:spPr>
            <a:xfrm>
              <a:off x="4713442" y="1251322"/>
              <a:ext cx="0" cy="576000"/>
            </a:xfrm>
            <a:prstGeom prst="line">
              <a:avLst/>
            </a:prstGeom>
            <a:ln w="25400">
              <a:solidFill>
                <a:srgbClr val="CA46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 userDrawn="1"/>
          </p:nvSpPr>
          <p:spPr>
            <a:xfrm>
              <a:off x="4856339" y="1201546"/>
              <a:ext cx="3303897" cy="7200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zh-CN" altLang="en-US" sz="3800" dirty="0">
                  <a:solidFill>
                    <a:srgbClr val="CA463A"/>
                  </a:solidFill>
                  <a:latin typeface="MiSans Medium" charset="-122"/>
                  <a:ea typeface="MiSans Medium" charset="-122"/>
                </a:rPr>
                <a:t>兰州大学</a:t>
              </a:r>
              <a:endParaRPr lang="zh-CN" altLang="en-US" sz="3800" dirty="0">
                <a:solidFill>
                  <a:srgbClr val="CA463A"/>
                </a:solidFill>
                <a:latin typeface="MiSans Medium" charset="-122"/>
                <a:ea typeface="MiSans Medium" charset="-122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719999"/>
            <a:ext cx="9612852" cy="7920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000" y="1800000"/>
            <a:ext cx="8064000" cy="4500000"/>
          </a:xfrm>
          <a:prstGeom prst="rect">
            <a:avLst/>
          </a:prstGeom>
        </p:spPr>
        <p:txBody>
          <a:bodyPr>
            <a:noAutofit/>
          </a:bodyPr>
          <a:lstStyle>
            <a:lvl1pPr marL="431800" indent="-360045">
              <a:lnSpc>
                <a:spcPct val="120000"/>
              </a:lnSpc>
              <a:defRPr sz="2800"/>
            </a:lvl1pPr>
            <a:lvl2pPr marL="899795" indent="-360045">
              <a:lnSpc>
                <a:spcPct val="120000"/>
              </a:lnSpc>
              <a:defRPr sz="2400"/>
            </a:lvl2pPr>
            <a:lvl3pPr marL="1259840">
              <a:lnSpc>
                <a:spcPct val="120000"/>
              </a:lnSpc>
              <a:defRPr sz="2000"/>
            </a:lvl3pPr>
            <a:lvl4pPr>
              <a:lnSpc>
                <a:spcPct val="120000"/>
              </a:lnSpc>
              <a:defRPr sz="1800"/>
            </a:lvl4pPr>
            <a:lvl5pPr>
              <a:lnSpc>
                <a:spcPct val="120000"/>
              </a:lnSpc>
              <a:defRPr sz="18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000" y="1800000"/>
            <a:ext cx="4896207" cy="45678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000" y="1800000"/>
            <a:ext cx="4896207" cy="45678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 userDrawn="1"/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504382" y="1007368"/>
            <a:ext cx="86409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300" dirty="0">
                <a:solidFill>
                  <a:srgbClr val="CA463A"/>
                </a:solidFill>
                <a:latin typeface="MiSans Demibold" charset="-122"/>
                <a:ea typeface="MiSans Demibold" charset="-122"/>
                <a:cs typeface="MiSans Demibold" charset="-122"/>
              </a:rPr>
              <a:t>“</a:t>
            </a:r>
            <a:endParaRPr lang="zh-CN" altLang="en-US" sz="17300" dirty="0">
              <a:solidFill>
                <a:srgbClr val="CA463A"/>
              </a:solidFill>
              <a:latin typeface="MiSans Demibold" charset="-122"/>
              <a:ea typeface="MiSans Demibold" charset="-122"/>
              <a:cs typeface="MiSans Demibold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368478" y="1206607"/>
            <a:ext cx="5111846" cy="4103761"/>
          </a:xfrm>
        </p:spPr>
        <p:txBody>
          <a:bodyPr anchor="ctr">
            <a:normAutofit/>
          </a:bodyPr>
          <a:lstStyle>
            <a:lvl1pPr marL="71755" indent="0">
              <a:buNone/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88" y="7128000"/>
            <a:ext cx="11520000" cy="72000"/>
            <a:chOff x="0" y="5607497"/>
            <a:chExt cx="11526032" cy="147546"/>
          </a:xfrm>
        </p:grpSpPr>
        <p:sp>
          <p:nvSpPr>
            <p:cNvPr id="12" name="矩形 11"/>
            <p:cNvSpPr/>
            <p:nvPr userDrawn="1"/>
          </p:nvSpPr>
          <p:spPr>
            <a:xfrm>
              <a:off x="0" y="5607497"/>
              <a:ext cx="2881269" cy="147546"/>
            </a:xfrm>
            <a:prstGeom prst="rect">
              <a:avLst/>
            </a:prstGeom>
            <a:solidFill>
              <a:srgbClr val="C9C1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2872725" y="5607497"/>
              <a:ext cx="2889813" cy="147546"/>
            </a:xfrm>
            <a:prstGeom prst="rect">
              <a:avLst/>
            </a:prstGeom>
            <a:solidFill>
              <a:srgbClr val="198B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 userDrawn="1"/>
          </p:nvSpPr>
          <p:spPr>
            <a:xfrm>
              <a:off x="5762538" y="5607497"/>
              <a:ext cx="2882225" cy="147546"/>
            </a:xfrm>
            <a:prstGeom prst="rect">
              <a:avLst/>
            </a:prstGeom>
            <a:solidFill>
              <a:srgbClr val="EAB9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8644763" y="5607497"/>
              <a:ext cx="2881269" cy="147546"/>
            </a:xfrm>
            <a:prstGeom prst="rect">
              <a:avLst/>
            </a:prstGeom>
            <a:solidFill>
              <a:srgbClr val="CC19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  <p:sp>
        <p:nvSpPr>
          <p:cNvPr id="4" name="文本框 3"/>
          <p:cNvSpPr txBox="1"/>
          <p:nvPr userDrawn="1"/>
        </p:nvSpPr>
        <p:spPr>
          <a:xfrm>
            <a:off x="6266630" y="4472386"/>
            <a:ext cx="86409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300" dirty="0">
                <a:solidFill>
                  <a:srgbClr val="CA463A"/>
                </a:solidFill>
                <a:latin typeface="MiSans Demibold" charset="-122"/>
                <a:ea typeface="MiSans Demibold" charset="-122"/>
                <a:cs typeface="MiSans Demibold" charset="-122"/>
              </a:rPr>
              <a:t>”</a:t>
            </a:r>
            <a:endParaRPr lang="zh-CN" altLang="en-US" sz="17300" dirty="0">
              <a:solidFill>
                <a:srgbClr val="CA463A"/>
              </a:solidFill>
              <a:latin typeface="MiSans Demibold" charset="-122"/>
              <a:ea typeface="MiSans Demibold" charset="-122"/>
              <a:cs typeface="MiSans Demibold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AOSCC 2024</a:t>
            </a:r>
            <a:endParaRPr lang="zh-CN" altLang="en-US" dirty="0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488" y="7128000"/>
            <a:ext cx="11520000" cy="72000"/>
            <a:chOff x="0" y="5607497"/>
            <a:chExt cx="11526032" cy="147546"/>
          </a:xfrm>
        </p:grpSpPr>
        <p:sp>
          <p:nvSpPr>
            <p:cNvPr id="6" name="矩形 5"/>
            <p:cNvSpPr/>
            <p:nvPr userDrawn="1"/>
          </p:nvSpPr>
          <p:spPr>
            <a:xfrm>
              <a:off x="0" y="5607497"/>
              <a:ext cx="2881269" cy="147546"/>
            </a:xfrm>
            <a:prstGeom prst="rect">
              <a:avLst/>
            </a:prstGeom>
            <a:solidFill>
              <a:srgbClr val="C9C1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2872725" y="5607497"/>
              <a:ext cx="2889813" cy="147546"/>
            </a:xfrm>
            <a:prstGeom prst="rect">
              <a:avLst/>
            </a:prstGeom>
            <a:solidFill>
              <a:srgbClr val="198B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 userDrawn="1"/>
          </p:nvSpPr>
          <p:spPr>
            <a:xfrm>
              <a:off x="5762538" y="5607497"/>
              <a:ext cx="2882225" cy="147546"/>
            </a:xfrm>
            <a:prstGeom prst="rect">
              <a:avLst/>
            </a:prstGeom>
            <a:solidFill>
              <a:srgbClr val="EAB9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8644763" y="5607497"/>
              <a:ext cx="2881269" cy="147546"/>
            </a:xfrm>
            <a:prstGeom prst="rect">
              <a:avLst/>
            </a:prstGeom>
            <a:solidFill>
              <a:srgbClr val="CC19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789555" y="1223392"/>
            <a:ext cx="5615902" cy="4103761"/>
          </a:xfrm>
        </p:spPr>
        <p:txBody>
          <a:bodyPr anchor="ctr">
            <a:normAutofit/>
          </a:bodyPr>
          <a:lstStyle>
            <a:lvl1pPr marL="71755" indent="0">
              <a:buNone/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88" y="7128000"/>
            <a:ext cx="11520000" cy="72000"/>
            <a:chOff x="0" y="5607497"/>
            <a:chExt cx="11526032" cy="147546"/>
          </a:xfrm>
        </p:grpSpPr>
        <p:sp>
          <p:nvSpPr>
            <p:cNvPr id="8" name="矩形 7"/>
            <p:cNvSpPr/>
            <p:nvPr userDrawn="1"/>
          </p:nvSpPr>
          <p:spPr>
            <a:xfrm>
              <a:off x="0" y="5607497"/>
              <a:ext cx="2881269" cy="147546"/>
            </a:xfrm>
            <a:prstGeom prst="rect">
              <a:avLst/>
            </a:prstGeom>
            <a:solidFill>
              <a:srgbClr val="C9C1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2872725" y="5607497"/>
              <a:ext cx="2889813" cy="147546"/>
            </a:xfrm>
            <a:prstGeom prst="rect">
              <a:avLst/>
            </a:prstGeom>
            <a:solidFill>
              <a:srgbClr val="198B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5762538" y="5607497"/>
              <a:ext cx="2882225" cy="147546"/>
            </a:xfrm>
            <a:prstGeom prst="rect">
              <a:avLst/>
            </a:prstGeom>
            <a:solidFill>
              <a:srgbClr val="EAB9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8644763" y="5607497"/>
              <a:ext cx="2881269" cy="147546"/>
            </a:xfrm>
            <a:prstGeom prst="rect">
              <a:avLst/>
            </a:prstGeom>
            <a:solidFill>
              <a:srgbClr val="CC19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000" y="720000"/>
            <a:ext cx="9612000" cy="79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"/>
          </p:nvPr>
        </p:nvSpPr>
        <p:spPr>
          <a:xfrm>
            <a:off x="900000" y="1800000"/>
            <a:ext cx="8064000" cy="45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47676" y="720000"/>
            <a:ext cx="72000" cy="792000"/>
          </a:xfrm>
          <a:prstGeom prst="rect">
            <a:avLst/>
          </a:prstGeom>
          <a:solidFill>
            <a:srgbClr val="CA4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95000"/>
              <a:lumOff val="5000"/>
            </a:schemeClr>
          </a:solidFill>
          <a:latin typeface="MiSans Demibold" charset="-122"/>
          <a:ea typeface="MiSans Demibold" charset="-122"/>
          <a:cs typeface="+mj-cs"/>
        </a:defRPr>
      </a:lvl1pPr>
    </p:titleStyle>
    <p:bodyStyle>
      <a:lvl1pPr marL="431800" indent="-360045" algn="l" defTabSz="864235" rtl="0" eaLnBrk="1" latinLnBrk="0" hangingPunct="1">
        <a:lnSpc>
          <a:spcPct val="120000"/>
        </a:lnSpc>
        <a:spcBef>
          <a:spcPts val="945"/>
        </a:spcBef>
        <a:buFont typeface="Arial" panose="02080604020202020204" pitchFamily="34" charset="0"/>
        <a:buChar char="•"/>
        <a:defRPr sz="28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1pPr>
      <a:lvl2pPr marL="899795" indent="-360045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2pPr>
      <a:lvl3pPr marL="1259840" indent="-288290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3pPr>
      <a:lvl4pPr marL="1511935" indent="-215900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4pPr>
      <a:lvl5pPr marL="1943735" indent="-215900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7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svg"/><Relationship Id="rId7" Type="http://schemas.openxmlformats.org/officeDocument/2006/relationships/image" Target="../media/image26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32.png"/><Relationship Id="rId12" Type="http://schemas.openxmlformats.org/officeDocument/2006/relationships/image" Target="../media/image31.svg"/><Relationship Id="rId11" Type="http://schemas.openxmlformats.org/officeDocument/2006/relationships/image" Target="../media/image30.png"/><Relationship Id="rId10" Type="http://schemas.openxmlformats.org/officeDocument/2006/relationships/image" Target="../media/image29.svg"/><Relationship Id="rId1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>
                <a:sym typeface="+mn-ea"/>
              </a:rPr>
              <a:t>草根社区在信创时代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71755" y="2373160"/>
            <a:ext cx="8640366" cy="576000"/>
          </a:xfrm>
        </p:spPr>
        <p:txBody>
          <a:bodyPr>
            <a:normAutofit fontScale="90000" lnSpcReduction="20000"/>
          </a:bodyPr>
          <a:p>
            <a:r>
              <a:rPr lang="zh-CN" altLang="en-US">
                <a:sym typeface="+mn-ea"/>
              </a:rPr>
              <a:t>安同与你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r>
              <a:rPr lang="zh-CN" altLang="en-US">
                <a:sym typeface="+mn-ea"/>
              </a:rPr>
              <a:t>白铭骢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>
                <a:sym typeface="+mn-ea"/>
              </a:rPr>
              <a:t>安于同学合作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三大工作方向：技术、文化与社会</a:t>
            </a:r>
            <a:endParaRPr lang="zh-CN" altLang="en-US"/>
          </a:p>
          <a:p>
            <a:pPr lvl="1"/>
            <a:r>
              <a:rPr lang="zh-CN" altLang="en-US"/>
              <a:t>技术：无需多说</a:t>
            </a:r>
            <a:endParaRPr lang="zh-CN" altLang="en-US"/>
          </a:p>
          <a:p>
            <a:pPr lvl="1"/>
            <a:r>
              <a:rPr lang="zh-CN" altLang="en-US"/>
              <a:t>文化：从日常工作做起</a:t>
            </a:r>
            <a:endParaRPr lang="zh-CN" altLang="en-US"/>
          </a:p>
          <a:p>
            <a:pPr lvl="2"/>
            <a:r>
              <a:rPr lang="zh-CN" altLang="en-US"/>
              <a:t>维系良好和相对平等的人际关系、</a:t>
            </a:r>
            <a:endParaRPr lang="zh-CN" altLang="en-US"/>
          </a:p>
          <a:p>
            <a:pPr lvl="2"/>
            <a:r>
              <a:rPr lang="zh-CN" altLang="en-US"/>
              <a:t>维持从老到新的知识积累与共享</a:t>
            </a:r>
            <a:endParaRPr lang="zh-CN" altLang="en-US"/>
          </a:p>
          <a:p>
            <a:pPr lvl="1"/>
            <a:r>
              <a:rPr lang="zh-CN" altLang="en-US"/>
              <a:t>社会：生态协作与技能共享</a:t>
            </a:r>
            <a:endParaRPr lang="zh-CN" altLang="en-US"/>
          </a:p>
          <a:p>
            <a:pPr lvl="2"/>
            <a:r>
              <a:rPr lang="zh-CN" altLang="en-US"/>
              <a:t>积极参与和推进跨社区、甚至社企合作</a:t>
            </a:r>
            <a:endParaRPr lang="zh-CN" altLang="en-US"/>
          </a:p>
          <a:p>
            <a:pPr lvl="2"/>
            <a:r>
              <a:rPr lang="zh-CN" altLang="en-US"/>
              <a:t>力所能及地支持开源社区工作者和从业者的技能培养</a:t>
            </a:r>
            <a:endParaRPr lang="en-US" altLang="zh-C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文化工作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在技术工作之余，社区的功能还有很多</a:t>
            </a:r>
            <a:endParaRPr lang="zh-CN" altLang="en-US"/>
          </a:p>
          <a:p>
            <a:pPr lvl="1"/>
            <a:r>
              <a:rPr lang="zh-CN" altLang="en-US"/>
              <a:t>让志同道合的人们找到新的朋友圈</a:t>
            </a:r>
            <a:endParaRPr lang="zh-CN" altLang="en-US"/>
          </a:p>
          <a:p>
            <a:pPr lvl="1"/>
            <a:r>
              <a:rPr lang="zh-CN" altLang="en-US"/>
              <a:t>让尽可能多的有识之士找到用武之地和“练兵场”</a:t>
            </a:r>
            <a:endParaRPr lang="zh-CN" altLang="en-US"/>
          </a:p>
          <a:p>
            <a:pPr lvl="1"/>
            <a:r>
              <a:rPr lang="en-US" altLang="zh-CN"/>
              <a:t>…… </a:t>
            </a:r>
            <a:r>
              <a:rPr lang="zh-CN" altLang="en-US"/>
              <a:t>别那么正经了</a:t>
            </a:r>
            <a:endParaRPr lang="zh-CN" altLang="en-US"/>
          </a:p>
          <a:p>
            <a:pPr lvl="0"/>
            <a:r>
              <a:rPr lang="zh-CN" altLang="en-US"/>
              <a:t>从文化上，找点乐子，保持态度</a:t>
            </a:r>
            <a:endParaRPr lang="zh-CN" altLang="en-US"/>
          </a:p>
          <a:p>
            <a:pPr lvl="1"/>
            <a:r>
              <a:rPr lang="zh-CN" altLang="en-US"/>
              <a:t>贴纸与周边：吉祥物、梗</a:t>
            </a:r>
            <a:endParaRPr lang="zh-CN" altLang="en-US"/>
          </a:p>
          <a:p>
            <a:pPr lvl="1"/>
            <a:r>
              <a:rPr lang="zh-CN" altLang="en-US"/>
              <a:t>作为社区，我们的活动空间更大</a:t>
            </a:r>
            <a:endParaRPr lang="zh-CN" altLang="en-US"/>
          </a:p>
          <a:p>
            <a:pPr lvl="2"/>
            <a:r>
              <a:rPr lang="zh-CN" altLang="en-US"/>
              <a:t>使劲玩梗，使劲吐槽！</a:t>
            </a: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1">
            <a:alphaModFix am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4" name="图片 13" descr="an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1130935"/>
            <a:ext cx="11520170" cy="49371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 descr="stickers2024-p1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35" y="215265"/>
            <a:ext cx="2988310" cy="4226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stickers2024-p2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615" y="215265"/>
            <a:ext cx="2987388" cy="4226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35" y="4535170"/>
            <a:ext cx="5417185" cy="2404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aosc-prompt-hoodie-samp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075" y="21526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aosc-prompt-sampl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8720" y="359981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fine-together-sampl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6710" y="497268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o-oma-sampl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8720" y="115379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ring-gfx-timeout-sampl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6075" y="259397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社会工作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/>
              <a:t>如同我们走进校园，社区不应孤芳自赏</a:t>
            </a:r>
            <a:endParaRPr lang="zh-CN"/>
          </a:p>
          <a:p>
            <a:pPr lvl="1"/>
            <a:r>
              <a:rPr lang="zh-CN"/>
              <a:t>社区协作、社企协作同样重要</a:t>
            </a:r>
            <a:endParaRPr lang="zh-CN"/>
          </a:p>
          <a:p>
            <a:pPr lvl="1"/>
            <a:r>
              <a:rPr lang="zh-CN">
                <a:sym typeface="+mn-ea"/>
              </a:rPr>
              <a:t>信创时代：</a:t>
            </a:r>
            <a:r>
              <a:rPr lang="zh-CN" altLang="en-US"/>
              <a:t>与硬件厂商、集成商合作亦有积极意义</a:t>
            </a:r>
            <a:endParaRPr lang="zh-CN" altLang="en-US"/>
          </a:p>
          <a:p>
            <a:pPr lvl="0"/>
            <a:r>
              <a:rPr lang="zh-CN" altLang="en-US"/>
              <a:t>线下活动</a:t>
            </a:r>
            <a:endParaRPr lang="zh-CN" altLang="en-US"/>
          </a:p>
          <a:p>
            <a:pPr lvl="1"/>
            <a:r>
              <a:rPr lang="en-US" altLang="zh-CN"/>
              <a:t>AOSCC</a:t>
            </a:r>
            <a:r>
              <a:rPr lang="zh-CN" altLang="en-US"/>
              <a:t>、校园行与其他演讲活动</a:t>
            </a:r>
            <a:endParaRPr lang="zh-CN" altLang="en-US"/>
          </a:p>
          <a:p>
            <a:pPr lvl="0"/>
            <a:r>
              <a:rPr lang="zh-CN" altLang="en-US"/>
              <a:t>实习项目</a:t>
            </a:r>
            <a:endParaRPr lang="zh-CN" altLang="en-US"/>
          </a:p>
          <a:p>
            <a:pPr lvl="1"/>
            <a:r>
              <a:rPr lang="zh-CN" altLang="en-US"/>
              <a:t>开源之夏</a:t>
            </a:r>
            <a:r>
              <a:rPr lang="en-US" altLang="zh-CN"/>
              <a:t> (2020 - 2024)</a:t>
            </a:r>
            <a:endParaRPr lang="en-US" altLang="zh-C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DSC01175_Dx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3510" y="-574040"/>
            <a:ext cx="11812270" cy="78771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管理结构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结构：名义上无管理结构</a:t>
            </a:r>
            <a:endParaRPr lang="zh-CN" altLang="en-US"/>
          </a:p>
          <a:p>
            <a:pPr lvl="1"/>
            <a:r>
              <a:rPr lang="zh-CN" altLang="en-US"/>
              <a:t>奉行“车间民主”，话语权和调停者身份趋于集中</a:t>
            </a:r>
            <a:endParaRPr lang="zh-CN" altLang="en-US"/>
          </a:p>
          <a:p>
            <a:pPr lvl="1"/>
            <a:r>
              <a:rPr lang="zh-CN" altLang="en-US"/>
              <a:t>贡献者推动提案与决策（制度不完美）</a:t>
            </a:r>
            <a:endParaRPr lang="zh-CN" altLang="en-US"/>
          </a:p>
          <a:p>
            <a:pPr lvl="0"/>
            <a:r>
              <a:rPr lang="zh-CN" altLang="en-US"/>
              <a:t>财政：有资产，无现金</a:t>
            </a:r>
            <a:endParaRPr lang="zh-CN" altLang="en-US"/>
          </a:p>
          <a:p>
            <a:pPr lvl="1"/>
            <a:r>
              <a:rPr lang="zh-CN" altLang="en-US"/>
              <a:t>社区长期接受来自个人和企业的物资及资金捐助</a:t>
            </a:r>
            <a:endParaRPr lang="zh-CN" altLang="en-US"/>
          </a:p>
          <a:p>
            <a:pPr lvl="1"/>
            <a:r>
              <a:rPr lang="zh-CN" altLang="en-US"/>
              <a:t>一切现金用于具体项目，如硬件采购，帐目公开</a:t>
            </a:r>
            <a:endParaRPr lang="zh-CN" altLang="en-US"/>
          </a:p>
          <a:p>
            <a:pPr lvl="0"/>
            <a:r>
              <a:rPr lang="zh-CN" altLang="en-US"/>
              <a:t>结果：基于信任与人际关系的社区（人治）</a:t>
            </a:r>
            <a:endParaRPr lang="zh-CN" altLang="en-US"/>
          </a:p>
          <a:p>
            <a:pPr lvl="1"/>
            <a:r>
              <a:rPr lang="zh-CN" altLang="en-US"/>
              <a:t>志愿驱动为原则</a:t>
            </a:r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300"/>
              </a:spcBef>
            </a:pPr>
            <a:r>
              <a:rPr lang="zh-CN" dirty="0">
                <a:latin typeface="MiSans Demibold" charset="-122"/>
                <a:ea typeface="MiSans Demibold" charset="-122"/>
                <a:cs typeface="MiSans Demibold" charset="-122"/>
                <a:sym typeface="+mn-ea"/>
              </a:rPr>
              <a:t>创！</a:t>
            </a:r>
            <a:endParaRPr lang="en-US" altLang="zh-CN" dirty="0">
              <a:sym typeface="+mn-ea"/>
            </a:endParaRPr>
          </a:p>
          <a:p>
            <a:pPr fontAlgn="auto">
              <a:spcBef>
                <a:spcPts val="300"/>
              </a:spcBef>
            </a:pPr>
            <a:r>
              <a:rPr lang="zh-CN" sz="2400" dirty="0">
                <a:sym typeface="+mn-ea"/>
              </a:rPr>
              <a:t>真的只是句吐槽吗？</a:t>
            </a:r>
            <a:endParaRPr lang="zh-CN" sz="2400" dirty="0">
              <a:sym typeface="+mn-ea"/>
            </a:endParaRPr>
          </a:p>
          <a:p>
            <a:pPr fontAlgn="auto">
              <a:spcBef>
                <a:spcPts val="300"/>
              </a:spcBef>
            </a:pPr>
            <a:r>
              <a:rPr lang="zh-CN" sz="2400" dirty="0">
                <a:sym typeface="+mn-ea"/>
              </a:rPr>
              <a:t>我们先来聊聊历史（喜）</a:t>
            </a:r>
            <a:endParaRPr lang="zh-CN" sz="2400" dirty="0"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>
                <a:sym typeface="+mn-ea"/>
              </a:rPr>
              <a:t>民间计算机爱好团体与社区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计算机爱好群体出现的前提</a:t>
            </a:r>
            <a:endParaRPr lang="zh-CN" altLang="en-US"/>
          </a:p>
          <a:p>
            <a:pPr lvl="1"/>
            <a:r>
              <a:rPr lang="zh-CN" altLang="en-US"/>
              <a:t>经济发展与市场多样化</a:t>
            </a:r>
            <a:endParaRPr lang="zh-CN" altLang="en-US"/>
          </a:p>
          <a:p>
            <a:pPr lvl="2"/>
            <a:r>
              <a:rPr lang="zh-CN" altLang="en-US"/>
              <a:t>个人计算机的普及</a:t>
            </a:r>
            <a:endParaRPr lang="zh-CN" altLang="en-US"/>
          </a:p>
          <a:p>
            <a:pPr lvl="2"/>
            <a:r>
              <a:rPr lang="zh-CN" altLang="en-US"/>
              <a:t>曾经的专业工具与当今的多用途多场景设备</a:t>
            </a:r>
            <a:endParaRPr lang="zh-CN" altLang="en-US"/>
          </a:p>
          <a:p>
            <a:pPr lvl="1"/>
            <a:r>
              <a:rPr lang="zh-CN" altLang="en-US"/>
              <a:t>“玩电脑”和折腾的方式日益丰富，性价比日益提高</a:t>
            </a:r>
            <a:endParaRPr lang="zh-CN" altLang="en-US"/>
          </a:p>
          <a:p>
            <a:pPr lvl="1"/>
            <a:r>
              <a:rPr lang="zh-CN" altLang="en-US"/>
              <a:t>互联网让跨域信息流通成为可能</a:t>
            </a:r>
            <a:endParaRPr lang="zh-CN" altLang="en-US"/>
          </a:p>
          <a:p>
            <a:r>
              <a:rPr lang="zh-CN" altLang="en-US">
                <a:sym typeface="+mn-ea"/>
              </a:rPr>
              <a:t>计算机技术社会化</a:t>
            </a:r>
            <a:endParaRPr lang="zh-CN" altLang="en-US">
              <a:sym typeface="+mn-ea"/>
            </a:endParaRPr>
          </a:p>
          <a:p>
            <a:pPr lvl="1"/>
            <a:r>
              <a:rPr lang="zh-CN" altLang="en-US"/>
              <a:t>民间团队与本地/校园社团</a:t>
            </a:r>
            <a:endParaRPr lang="zh-CN" altLang="en-US"/>
          </a:p>
          <a:p>
            <a:pPr lvl="1"/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>
                <a:sym typeface="+mn-ea"/>
              </a:rPr>
              <a:t>体制化、社会化与再次体制化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体制化 v1（至约 2000 年）</a:t>
            </a:r>
            <a:endParaRPr lang="zh-CN" altLang="en-US"/>
          </a:p>
          <a:p>
            <a:pPr lvl="1"/>
            <a:r>
              <a:rPr lang="zh-CN" altLang="en-US"/>
              <a:t>受限于物质与信息流通的集中发展</a:t>
            </a:r>
            <a:endParaRPr lang="zh-CN" altLang="en-US"/>
          </a:p>
          <a:p>
            <a:r>
              <a:rPr lang="zh-CN" altLang="en-US"/>
              <a:t>社会化 v1（2000 - 2015 年）</a:t>
            </a:r>
            <a:endParaRPr lang="zh-CN" altLang="en-US"/>
          </a:p>
          <a:p>
            <a:pPr lvl="1"/>
            <a:r>
              <a:rPr lang="zh-CN" altLang="en-US"/>
              <a:t>计算机与计算机知识普及引爆的社会性参与</a:t>
            </a:r>
            <a:endParaRPr lang="zh-CN" altLang="en-US"/>
          </a:p>
          <a:p>
            <a:pPr lvl="1"/>
            <a:r>
              <a:rPr lang="zh-CN" altLang="en-US"/>
              <a:t>专业化与产业及市场化的探索</a:t>
            </a:r>
            <a:endParaRPr lang="zh-CN" altLang="en-US"/>
          </a:p>
          <a:p>
            <a:pPr lvl="0"/>
            <a:r>
              <a:rPr lang="zh-CN" altLang="en-US"/>
              <a:t>体制化 v2（2015 年至今）</a:t>
            </a:r>
            <a:r>
              <a:rPr lang="en-US" altLang="zh-CN"/>
              <a:t>— </a:t>
            </a:r>
            <a:r>
              <a:rPr lang="zh-CN" altLang="en-US" u="sng">
                <a:solidFill>
                  <a:srgbClr val="CA463A"/>
                </a:solidFill>
              </a:rPr>
              <a:t>信创</a:t>
            </a:r>
            <a:endParaRPr lang="zh-CN" altLang="en-US" u="sng">
              <a:solidFill>
                <a:srgbClr val="CA463A"/>
              </a:solidFill>
            </a:endParaRPr>
          </a:p>
          <a:p>
            <a:pPr lvl="1"/>
            <a:r>
              <a:rPr lang="zh-CN" altLang="en-US"/>
              <a:t>经济发展、地缘政治冲突</a:t>
            </a:r>
            <a:endParaRPr lang="zh-CN" altLang="en-US"/>
          </a:p>
          <a:p>
            <a:pPr lvl="1"/>
            <a:r>
              <a:rPr lang="zh-CN" altLang="en-US"/>
              <a:t>新的体制化需求</a:t>
            </a:r>
            <a:endParaRPr lang="zh-CN" altLang="en-US"/>
          </a:p>
          <a:p>
            <a:pPr marL="71755" indent="0">
              <a:buNone/>
            </a:pPr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各位好呀！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再入西北！</a:t>
            </a:r>
            <a:endParaRPr lang="zh-CN" altLang="en-US"/>
          </a:p>
          <a:p>
            <a:pPr lvl="1"/>
            <a:r>
              <a:rPr lang="zh-CN" altLang="en-US"/>
              <a:t>兰州大学开源社区</a:t>
            </a:r>
            <a:r>
              <a:rPr lang="zh-CN" altLang="en-US">
                <a:sym typeface="+mn-ea"/>
              </a:rPr>
              <a:t>长期支持我社</a:t>
            </a:r>
            <a:r>
              <a:rPr lang="zh-CN" altLang="en-US"/>
              <a:t>镜像源（致敬！）</a:t>
            </a:r>
            <a:endParaRPr lang="zh-CN" altLang="en-US"/>
          </a:p>
          <a:p>
            <a:pPr lvl="0"/>
            <a:r>
              <a:rPr lang="zh-CN" altLang="en-US"/>
              <a:t>关于校园行</a:t>
            </a:r>
            <a:endParaRPr lang="zh-CN" altLang="en-US"/>
          </a:p>
          <a:p>
            <a:pPr lvl="1"/>
            <a:r>
              <a:rPr lang="zh-CN" altLang="en-US"/>
              <a:t>初心：从学校来，到学校去</a:t>
            </a:r>
            <a:endParaRPr lang="zh-CN" altLang="en-US"/>
          </a:p>
          <a:p>
            <a:pPr lvl="1"/>
            <a:r>
              <a:rPr lang="zh-CN" altLang="en-US"/>
              <a:t>力所能及地破除信息差与知识壁垒</a:t>
            </a:r>
            <a:endParaRPr lang="zh-CN" altLang="en-US"/>
          </a:p>
          <a:p>
            <a:pPr lvl="1"/>
            <a:r>
              <a:rPr lang="zh-CN" altLang="en-US"/>
              <a:t>邀请开源与基础软件行业一线工作者分享工作经验</a:t>
            </a:r>
            <a:endParaRPr lang="zh-CN" altLang="en-US"/>
          </a:p>
          <a:p>
            <a:pPr lvl="1"/>
            <a:r>
              <a:rPr lang="zh-CN" altLang="en-US"/>
              <a:t>协助高校学生接触、理解和参与开源社区工作</a:t>
            </a:r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信创：基本定义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官方定义：</a:t>
            </a:r>
            <a:r>
              <a:rPr lang="zh-CN" altLang="en-US">
                <a:sym typeface="+mn-ea"/>
              </a:rPr>
              <a:t>信息技术应用创新</a:t>
            </a:r>
            <a:endParaRPr lang="zh-CN" altLang="en-US"/>
          </a:p>
          <a:p>
            <a:pPr lvl="1"/>
            <a:r>
              <a:rPr lang="zh-CN" altLang="en-US"/>
              <a:t>信息技术应用创新工作委员会</a:t>
            </a:r>
            <a:endParaRPr lang="zh-CN" altLang="en-US"/>
          </a:p>
          <a:p>
            <a:pPr lvl="2"/>
            <a:r>
              <a:rPr lang="zh-CN" altLang="en-US"/>
              <a:t>推进、协调国内信息化规范与产业发展</a:t>
            </a:r>
            <a:endParaRPr lang="zh-CN" altLang="en-US"/>
          </a:p>
          <a:p>
            <a:pPr lvl="0"/>
            <a:r>
              <a:rPr lang="zh-CN" altLang="en-US"/>
              <a:t>社会定义：国产软件和硬件</a:t>
            </a:r>
            <a:endParaRPr lang="zh-CN" altLang="en-US"/>
          </a:p>
          <a:p>
            <a:pPr lvl="1"/>
            <a:r>
              <a:rPr lang="zh-CN" altLang="en-US"/>
              <a:t>近义词：灵车和“创人的泥头车”</a:t>
            </a:r>
            <a:endParaRPr lang="zh-CN" altLang="en-US"/>
          </a:p>
          <a:p>
            <a:pPr lvl="1"/>
            <a:r>
              <a:rPr lang="zh-CN" altLang="en-US"/>
              <a:t>对国产计算机硬件、软件的观察和评论为主</a:t>
            </a:r>
            <a:endParaRPr lang="zh-CN" altLang="en-US"/>
          </a:p>
          <a:p>
            <a:pPr lvl="1"/>
            <a:r>
              <a:rPr lang="zh-CN" altLang="en-US"/>
              <a:t>鲜有直接参与，当今也恐怕难有直接参与</a:t>
            </a:r>
            <a:endParaRPr lang="zh-CN" altLang="en-US"/>
          </a:p>
        </p:txBody>
      </p:sp>
      <p:pic>
        <p:nvPicPr>
          <p:cNvPr id="8" name="图片 7" descr="ita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0935" y="718820"/>
            <a:ext cx="2420620" cy="2420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1">
            <a:alphaModFix am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chuan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3645" y="1028382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信创：谁在参与？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成员单位</a:t>
            </a:r>
            <a:endParaRPr lang="zh-CN" altLang="en-US"/>
          </a:p>
          <a:p>
            <a:pPr lvl="1"/>
            <a:r>
              <a:rPr lang="zh-CN" altLang="en-US"/>
              <a:t>基础软硬件、信息安全解决方案、云存储方案等</a:t>
            </a:r>
            <a:endParaRPr lang="zh-CN" altLang="en-US"/>
          </a:p>
          <a:p>
            <a:pPr lvl="1"/>
            <a:r>
              <a:rPr lang="zh-CN" altLang="en-US"/>
              <a:t>主要为各地私营与公营企业</a:t>
            </a:r>
            <a:endParaRPr lang="zh-CN" altLang="en-US"/>
          </a:p>
          <a:p>
            <a:pPr lvl="0"/>
            <a:r>
              <a:rPr lang="zh-CN" altLang="en-US"/>
              <a:t>产出形式</a:t>
            </a:r>
            <a:endParaRPr lang="zh-CN" altLang="en-US"/>
          </a:p>
          <a:p>
            <a:pPr lvl="1"/>
            <a:r>
              <a:rPr lang="zh-CN" altLang="en-US"/>
              <a:t>软硬件产品、方案、标准等</a:t>
            </a:r>
            <a:endParaRPr lang="zh-CN" altLang="en-US"/>
          </a:p>
          <a:p>
            <a:pPr lvl="1"/>
            <a:r>
              <a:rPr lang="zh-CN" altLang="en-US"/>
              <a:t>单位组织、产业联盟、公开社区等</a:t>
            </a:r>
            <a:endParaRPr lang="zh-CN" altLang="en-US"/>
          </a:p>
          <a:p>
            <a:pPr lvl="2"/>
            <a:r>
              <a:rPr lang="zh-CN" altLang="en-US"/>
              <a:t>开放原子基金会、开放麒麟、</a:t>
            </a:r>
            <a:r>
              <a:rPr lang="en-US" altLang="zh-CN"/>
              <a:t>deepin ……</a:t>
            </a:r>
            <a:endParaRPr lang="en-US" altLang="zh-CN"/>
          </a:p>
          <a:p>
            <a:pPr lvl="2"/>
            <a:r>
              <a:rPr lang="zh-CN" altLang="en-US"/>
              <a:t>体制与企业推进公开参与</a:t>
            </a:r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信创：我们的实践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/>
              <a:t>AOSC </a:t>
            </a:r>
            <a:r>
              <a:rPr lang="zh-CN" altLang="en-US"/>
              <a:t>是不是信创的参与者？</a:t>
            </a:r>
            <a:endParaRPr lang="zh-CN" altLang="en-US"/>
          </a:p>
          <a:p>
            <a:pPr lvl="1"/>
            <a:r>
              <a:rPr lang="zh-CN" altLang="en-US" u="sng"/>
              <a:t>我想</a:t>
            </a:r>
            <a:r>
              <a:rPr lang="zh-CN" altLang="en-US"/>
              <a:t>是的：社区与信创产业的互动积极且频繁</a:t>
            </a:r>
            <a:endParaRPr lang="zh-CN" altLang="en-US"/>
          </a:p>
          <a:p>
            <a:pPr lvl="1"/>
            <a:r>
              <a:rPr lang="zh-CN" altLang="en-US"/>
              <a:t>知识与方案产出正扩大“信创”的公众参与</a:t>
            </a:r>
            <a:endParaRPr lang="zh-CN" altLang="en-US"/>
          </a:p>
          <a:p>
            <a:pPr lvl="2"/>
            <a:r>
              <a:rPr lang="zh-CN" altLang="en-US"/>
              <a:t>安同</a:t>
            </a:r>
            <a:r>
              <a:rPr lang="en-US" altLang="zh-CN"/>
              <a:t> OS </a:t>
            </a:r>
            <a:r>
              <a:rPr lang="zh-CN" altLang="en-US"/>
              <a:t>龙架构</a:t>
            </a:r>
            <a:r>
              <a:rPr lang="en-US" altLang="zh-CN"/>
              <a:t>/AArch64/RISC-V </a:t>
            </a:r>
            <a:r>
              <a:rPr lang="zh-CN" altLang="en-US"/>
              <a:t>移植与</a:t>
            </a:r>
            <a:r>
              <a:rPr lang="en-US" altLang="zh-CN"/>
              <a:t> libLoL</a:t>
            </a:r>
            <a:endParaRPr lang="en-US" altLang="zh-CN"/>
          </a:p>
          <a:p>
            <a:pPr lvl="2"/>
            <a:r>
              <a:rPr lang="zh-CN" altLang="en-US"/>
              <a:t>让公众真正了解、使用和改进国产软硬件平台质量与体验</a:t>
            </a:r>
            <a:endParaRPr lang="zh-CN" altLang="en-US"/>
          </a:p>
          <a:p>
            <a:pPr lvl="2"/>
            <a:r>
              <a:rPr lang="zh-CN" altLang="en-US"/>
              <a:t>技术方案反哺信创行业参与者，找到行业应用</a:t>
            </a:r>
            <a:endParaRPr lang="zh-CN" altLang="en-US"/>
          </a:p>
          <a:p>
            <a:pPr lvl="0"/>
            <a:r>
              <a:rPr lang="zh-CN" altLang="en-US"/>
              <a:t>草根社区之于信创，是否止步于“互动”？</a:t>
            </a:r>
            <a:endParaRPr lang="zh-CN" altLang="en-US"/>
          </a:p>
          <a:p>
            <a:pPr lvl="1"/>
            <a:r>
              <a:rPr lang="zh-CN" altLang="en-US"/>
              <a:t>成分复杂而充满利益纠葛的问题</a:t>
            </a:r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35620" y="358775"/>
            <a:ext cx="2891790" cy="791845"/>
          </a:xfrm>
        </p:spPr>
        <p:txBody>
          <a:bodyPr anchor="t" anchorCtr="0">
            <a:normAutofit fontScale="90000"/>
          </a:bodyPr>
          <a:p>
            <a:r>
              <a:rPr lang="zh-CN" altLang="en-US" sz="3200"/>
              <a:t>安同</a:t>
            </a:r>
            <a:r>
              <a:rPr altLang="zh-CN" sz="1600"/>
              <a:t> </a:t>
            </a:r>
            <a:r>
              <a:rPr altLang="zh-CN" sz="3200"/>
              <a:t>OS</a:t>
            </a:r>
            <a:r>
              <a:rPr altLang="zh-CN" sz="1600"/>
              <a:t> </a:t>
            </a:r>
            <a:r>
              <a:rPr lang="zh-CN" altLang="en-US" sz="3200"/>
              <a:t>信创说</a:t>
            </a:r>
            <a:endParaRPr altLang="zh-CN" sz="3200"/>
          </a:p>
        </p:txBody>
      </p:sp>
      <p:pic>
        <p:nvPicPr>
          <p:cNvPr id="4" name="图片 3" descr="/home/mingcongbai/文档/AOSC/Campus Events/20241110 - LZUOSS/graphics/itai-hardware-support.zh-cn.pngitai-hardware-support.zh-cn"/>
          <p:cNvPicPr>
            <a:picLocks noChangeAspect="1"/>
          </p:cNvPicPr>
          <p:nvPr/>
        </p:nvPicPr>
        <p:blipFill>
          <a:blip r:embed="rId2"/>
          <a:srcRect l="5" r="5"/>
          <a:stretch>
            <a:fillRect/>
          </a:stretch>
        </p:blipFill>
        <p:spPr>
          <a:xfrm>
            <a:off x="431165" y="287020"/>
            <a:ext cx="7708900" cy="66249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114665" y="963295"/>
            <a:ext cx="2757805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latin typeface="MiSans Medium" charset="-122"/>
                <a:ea typeface="MiSans Medium" charset="-122"/>
              </a:rPr>
              <a:t>得力于社区贡献者的代码的贡献、资料整理和用户朋友们的反馈和建议，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乃至厂商人员的直接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支持，安同</a:t>
            </a:r>
            <a:r>
              <a:rPr lang="en-US" altLang="zh-CN">
                <a:latin typeface="MiSans Medium" charset="-122"/>
                <a:ea typeface="MiSans Medium" charset="-122"/>
              </a:rPr>
              <a:t> OS </a:t>
            </a:r>
            <a:r>
              <a:rPr lang="zh-CN" altLang="en-US">
                <a:latin typeface="MiSans Medium" charset="-122"/>
                <a:ea typeface="MiSans Medium" charset="-122"/>
              </a:rPr>
              <a:t>支持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大量“信创硬件”且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为其实现良好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使用体验</a:t>
            </a:r>
            <a:endParaRPr lang="zh-CN" altLang="en-US">
              <a:latin typeface="MiSans Medium" charset="-122"/>
              <a:ea typeface="MiSans Medium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IMG_20240518_183236_edit_2422520785698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045" y="-1302385"/>
            <a:ext cx="11732260" cy="879919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信创：属于我们的未来？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/>
              <a:t>机遇和挑战，以及一点现实</a:t>
            </a:r>
            <a:endParaRPr lang="zh-CN"/>
          </a:p>
          <a:p>
            <a:pPr lvl="1"/>
            <a:r>
              <a:rPr lang="zh-CN"/>
              <a:t>机遇：扩展社区的贡献途径、吸引关注者和贡献者</a:t>
            </a:r>
            <a:endParaRPr lang="zh-CN"/>
          </a:p>
          <a:p>
            <a:pPr lvl="1"/>
            <a:r>
              <a:rPr lang="zh-CN"/>
              <a:t>挑战：被社区淹没的社区、被规则排挤的资源</a:t>
            </a:r>
            <a:endParaRPr lang="zh-CN"/>
          </a:p>
          <a:p>
            <a:pPr lvl="1"/>
            <a:r>
              <a:rPr lang="zh-CN"/>
              <a:t>现实：官方意义上的信创尚未开放公众参与</a:t>
            </a:r>
            <a:endParaRPr lang="zh-CN"/>
          </a:p>
          <a:p>
            <a:pPr lvl="0"/>
            <a:r>
              <a:rPr lang="zh-CN"/>
              <a:t>属于公众的“全民信创”？</a:t>
            </a:r>
            <a:endParaRPr lang="zh-CN"/>
          </a:p>
          <a:p>
            <a:pPr lvl="1"/>
            <a:r>
              <a:rPr lang="zh-CN"/>
              <a:t>必要性：计算机教育、新生态适应与认可</a:t>
            </a:r>
            <a:endParaRPr lang="zh-CN"/>
          </a:p>
          <a:p>
            <a:pPr lvl="1"/>
            <a:r>
              <a:rPr lang="zh-CN"/>
              <a:t>可行性：技术及政治上对国产替代的兴趣不容忽视</a:t>
            </a:r>
            <a:endParaRPr lang="en-US" altLang="zh-CN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信创：行动派指南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如果作为高校学生的你对信创感兴趣</a:t>
            </a:r>
            <a:endParaRPr lang="zh-CN" altLang="en-US"/>
          </a:p>
          <a:p>
            <a:pPr lvl="1"/>
            <a:r>
              <a:rPr lang="zh-CN" altLang="en-US"/>
              <a:t>行动起来，我们能做的事情其实很多！</a:t>
            </a:r>
            <a:endParaRPr lang="zh-CN" altLang="en-US"/>
          </a:p>
          <a:p>
            <a:pPr lvl="1"/>
            <a:r>
              <a:rPr lang="zh-CN" altLang="en-US"/>
              <a:t>许多全新与二手国产硬件平台价格较为低廉且可及</a:t>
            </a:r>
            <a:endParaRPr lang="zh-CN" altLang="en-US"/>
          </a:p>
          <a:p>
            <a:pPr lvl="2"/>
            <a:r>
              <a:rPr lang="zh-CN" altLang="en-US"/>
              <a:t>龙芯、鲲鹏、飞腾、兆芯及基于</a:t>
            </a:r>
            <a:r>
              <a:rPr lang="en-US" altLang="zh-CN"/>
              <a:t> RISC-V </a:t>
            </a:r>
            <a:r>
              <a:rPr lang="zh-CN" altLang="en-US"/>
              <a:t>的一众主流</a:t>
            </a:r>
            <a:r>
              <a:rPr lang="en-US" altLang="zh-CN"/>
              <a:t> SoC</a:t>
            </a:r>
            <a:endParaRPr lang="en-US" altLang="zh-CN"/>
          </a:p>
          <a:p>
            <a:pPr lvl="2"/>
            <a:r>
              <a:rPr lang="zh-CN" altLang="en-US"/>
              <a:t>如上国产平台均有良好开源操作系统与软件生态支持</a:t>
            </a:r>
            <a:endParaRPr lang="zh-CN" altLang="en-US"/>
          </a:p>
          <a:p>
            <a:pPr lvl="2"/>
            <a:r>
              <a:rPr lang="zh-CN" altLang="en-US"/>
              <a:t>安同</a:t>
            </a:r>
            <a:r>
              <a:rPr lang="en-US" altLang="zh-CN"/>
              <a:t> OS </a:t>
            </a:r>
            <a:r>
              <a:rPr lang="zh-CN" altLang="en-US"/>
              <a:t>支持上述所有平台</a:t>
            </a:r>
            <a:endParaRPr lang="zh-CN" altLang="en-US"/>
          </a:p>
          <a:p>
            <a:pPr lvl="1"/>
            <a:r>
              <a:rPr lang="zh-CN" altLang="en-US"/>
              <a:t>新架构平台</a:t>
            </a:r>
            <a:endParaRPr lang="zh-CN" altLang="en-US"/>
          </a:p>
          <a:p>
            <a:pPr lvl="2"/>
            <a:r>
              <a:rPr lang="zh-CN" altLang="en-US"/>
              <a:t>其中，龙芯所代表的龙架构及</a:t>
            </a:r>
            <a:r>
              <a:rPr lang="en-US" altLang="zh-CN"/>
              <a:t> RISC-V </a:t>
            </a:r>
            <a:r>
              <a:rPr lang="zh-CN" altLang="en-US"/>
              <a:t>均属新兴架构</a:t>
            </a:r>
            <a:endParaRPr lang="zh-CN" altLang="en-US"/>
          </a:p>
          <a:p>
            <a:pPr lvl="2"/>
            <a:r>
              <a:rPr lang="zh-CN" altLang="en-US"/>
              <a:t>软件支持仍处于基础建设阶段</a:t>
            </a:r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信创：行动派指南（续）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参与点</a:t>
            </a:r>
            <a:endParaRPr lang="zh-CN" altLang="en-US"/>
          </a:p>
          <a:p>
            <a:pPr lvl="1"/>
            <a:r>
              <a:rPr lang="zh-CN" altLang="en-US"/>
              <a:t>软件生态及公开社区建设属于重中之重</a:t>
            </a:r>
            <a:endParaRPr lang="zh-CN" altLang="en-US"/>
          </a:p>
          <a:p>
            <a:pPr lvl="1"/>
            <a:r>
              <a:rPr lang="zh-CN" altLang="en-US"/>
              <a:t>换言之：技术与非技术工作同等重要</a:t>
            </a:r>
            <a:endParaRPr lang="zh-CN" altLang="en-US"/>
          </a:p>
          <a:p>
            <a:pPr lvl="1"/>
            <a:r>
              <a:rPr lang="zh-CN" altLang="en-US"/>
              <a:t>技术向：软件移植、优化与平台适配</a:t>
            </a:r>
            <a:endParaRPr lang="zh-CN" altLang="en-US"/>
          </a:p>
          <a:p>
            <a:pPr lvl="2"/>
            <a:r>
              <a:rPr lang="en-US" altLang="zh-CN"/>
              <a:t>RISC-V </a:t>
            </a:r>
            <a:r>
              <a:rPr lang="zh-CN" altLang="en-US"/>
              <a:t>及龙芯的（官方与非官方）技术文档较为完善</a:t>
            </a:r>
            <a:endParaRPr lang="zh-CN" altLang="en-US"/>
          </a:p>
          <a:p>
            <a:pPr lvl="1"/>
            <a:r>
              <a:rPr lang="zh-CN" altLang="en-US"/>
              <a:t>非技术向：社区建设与社企关系</a:t>
            </a:r>
            <a:endParaRPr lang="zh-CN" altLang="en-US"/>
          </a:p>
          <a:p>
            <a:pPr lvl="2"/>
            <a:r>
              <a:rPr lang="zh-CN" altLang="en-US"/>
              <a:t>爱好者社区与信创企业并非水火不容，技术可以实现共享</a:t>
            </a:r>
            <a:endParaRPr lang="zh-CN" altLang="en-US"/>
          </a:p>
          <a:p>
            <a:pPr lvl="2"/>
            <a:r>
              <a:rPr lang="zh-CN" altLang="en-US"/>
              <a:t>信创需要更多来自公众和社区的参与和监督</a:t>
            </a:r>
            <a:endParaRPr lang="zh-CN" altLang="en-US"/>
          </a:p>
          <a:p>
            <a:pPr lvl="2"/>
            <a:r>
              <a:rPr lang="zh-CN" altLang="en-US"/>
              <a:t>国产平台因社区而精彩</a:t>
            </a:r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300"/>
              </a:spcBef>
            </a:pPr>
            <a:r>
              <a:rPr lang="zh-CN" dirty="0">
                <a:latin typeface="MiSans Demibold" charset="-122"/>
                <a:ea typeface="MiSans Demibold" charset="-122"/>
                <a:cs typeface="MiSans Demibold" charset="-122"/>
                <a:sym typeface="+mn-ea"/>
              </a:rPr>
              <a:t>后记</a:t>
            </a:r>
            <a:endParaRPr lang="en-US" altLang="zh-CN" dirty="0">
              <a:sym typeface="+mn-ea"/>
            </a:endParaRPr>
          </a:p>
          <a:p>
            <a:pPr fontAlgn="auto">
              <a:spcBef>
                <a:spcPts val="300"/>
              </a:spcBef>
            </a:pPr>
            <a:r>
              <a:rPr lang="zh-CN" sz="2400" dirty="0">
                <a:sym typeface="+mn-ea"/>
              </a:rPr>
              <a:t>国际开源软件社区何去何从？</a:t>
            </a:r>
            <a:endParaRPr lang="zh-CN" sz="2400" dirty="0">
              <a:sym typeface="+mn-ea"/>
            </a:endParaRPr>
          </a:p>
          <a:p>
            <a:pPr fontAlgn="auto">
              <a:spcBef>
                <a:spcPts val="300"/>
              </a:spcBef>
            </a:pPr>
            <a:r>
              <a:rPr lang="zh-CN" sz="2400" dirty="0">
                <a:sym typeface="+mn-ea"/>
              </a:rPr>
              <a:t>国际主义泡影破灭</a:t>
            </a:r>
            <a:r>
              <a:rPr lang="en-US" altLang="zh-CN" sz="2400" dirty="0">
                <a:sym typeface="+mn-ea"/>
              </a:rPr>
              <a:t>…… </a:t>
            </a:r>
            <a:r>
              <a:rPr lang="zh-CN" altLang="en-US" sz="2400" dirty="0">
                <a:sym typeface="+mn-ea"/>
              </a:rPr>
              <a:t>了吗？</a:t>
            </a:r>
            <a:endParaRPr lang="zh-CN" altLang="en-US" sz="2400" dirty="0"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自我介绍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白铭骢</a:t>
            </a:r>
            <a:endParaRPr lang="zh-CN" altLang="en-US"/>
          </a:p>
          <a:p>
            <a:pPr lvl="1"/>
            <a:r>
              <a:rPr lang="zh-CN" altLang="en-US"/>
              <a:t>安同开源社区创始人</a:t>
            </a:r>
            <a:endParaRPr lang="zh-CN" altLang="en-US"/>
          </a:p>
          <a:p>
            <a:pPr lvl="1"/>
            <a:r>
              <a:rPr lang="zh-CN" altLang="en-US"/>
              <a:t>外号</a:t>
            </a:r>
            <a:r>
              <a:rPr lang="en-US" altLang="zh-CN"/>
              <a:t>…… </a:t>
            </a:r>
            <a:r>
              <a:rPr lang="zh-CN" altLang="en-US"/>
              <a:t>果冻</a:t>
            </a:r>
            <a:r>
              <a:rPr lang="en-US" altLang="zh-CN"/>
              <a:t>……</a:t>
            </a:r>
            <a:r>
              <a:rPr lang="zh-CN" altLang="en-US"/>
              <a:t>？特首</a:t>
            </a:r>
            <a:r>
              <a:rPr lang="en-US" altLang="zh-CN"/>
              <a:t>……</a:t>
            </a:r>
            <a:r>
              <a:rPr lang="zh-CN" altLang="en-US"/>
              <a:t>？</a:t>
            </a:r>
            <a:endParaRPr lang="zh-CN" altLang="en-US"/>
          </a:p>
          <a:p>
            <a:pPr lvl="1"/>
            <a:r>
              <a:rPr lang="zh-CN" altLang="en-US"/>
              <a:t>误入文科歧途，又被文科抛弃的了无正经的</a:t>
            </a:r>
            <a:br>
              <a:rPr lang="zh-CN" altLang="en-US"/>
            </a:br>
            <a:r>
              <a:rPr lang="zh-CN" altLang="en-US"/>
              <a:t>开源社区工作者</a:t>
            </a:r>
            <a:endParaRPr lang="zh-CN" altLang="en-US"/>
          </a:p>
          <a:p>
            <a:pPr lvl="0"/>
            <a:r>
              <a:rPr lang="zh-CN" altLang="en-US"/>
              <a:t>乱七八糟的爱好</a:t>
            </a:r>
            <a:endParaRPr lang="zh-CN" altLang="en-US"/>
          </a:p>
          <a:p>
            <a:pPr lvl="1"/>
            <a:r>
              <a:rPr lang="zh-CN" altLang="en-US"/>
              <a:t>古董计算机、翻译、摄影、做饭（谈不上烹饪）</a:t>
            </a:r>
            <a:endParaRPr lang="zh-CN" altLang="en-US"/>
          </a:p>
          <a:p>
            <a:pPr lvl="1"/>
            <a:r>
              <a:rPr lang="zh-CN" altLang="en-US"/>
              <a:t>共和国史（尤其是水产和计算机史）</a:t>
            </a:r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后记：</a:t>
            </a:r>
            <a:r>
              <a:rPr altLang="zh-CN"/>
              <a:t>Linux </a:t>
            </a:r>
            <a:r>
              <a:rPr lang="zh-CN" altLang="en-US"/>
              <a:t>内核“合规要求”事件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三言两语引发的社区信任危机</a:t>
            </a:r>
            <a:endParaRPr lang="zh-CN" altLang="en-US"/>
          </a:p>
          <a:p>
            <a:pPr lvl="1"/>
            <a:r>
              <a:rPr lang="zh-CN" altLang="en-US"/>
              <a:t>缘起：</a:t>
            </a:r>
            <a:r>
              <a:rPr lang="en-US" altLang="zh-CN"/>
              <a:t>Linux </a:t>
            </a:r>
            <a:r>
              <a:rPr lang="zh-CN" altLang="en-US"/>
              <a:t>基金会代表的不当言论与懦夫行为</a:t>
            </a:r>
            <a:endParaRPr lang="zh-CN" altLang="en-US"/>
          </a:p>
          <a:p>
            <a:pPr lvl="1"/>
            <a:r>
              <a:rPr lang="zh-CN" altLang="en-US"/>
              <a:t>发酵：</a:t>
            </a:r>
            <a:r>
              <a:rPr lang="en-US" altLang="zh-CN"/>
              <a:t>Linux </a:t>
            </a:r>
            <a:r>
              <a:rPr lang="zh-CN" altLang="en-US"/>
              <a:t>基金会的双重身份</a:t>
            </a:r>
            <a:endParaRPr lang="zh-CN" altLang="en-US"/>
          </a:p>
          <a:p>
            <a:pPr lvl="2"/>
            <a:r>
              <a:rPr lang="zh-CN" altLang="en-US"/>
              <a:t>内核开发者社区的事实管理方</a:t>
            </a:r>
            <a:endParaRPr lang="zh-CN" altLang="en-US"/>
          </a:p>
          <a:p>
            <a:pPr lvl="2"/>
            <a:r>
              <a:rPr lang="zh-CN"/>
              <a:t>美国</a:t>
            </a:r>
            <a:r>
              <a:rPr lang="en-US" altLang="zh-CN"/>
              <a:t> 501(c)(6) </a:t>
            </a:r>
            <a:r>
              <a:rPr lang="zh-CN" altLang="en-US"/>
              <a:t>非营利组织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地缘政治：各国与国际资本及其受雇者利益、政治观点与合规压力对开源社区的三重影响</a:t>
            </a:r>
            <a:endParaRPr lang="zh-CN" altLang="en-US">
              <a:sym typeface="+mn-ea"/>
            </a:endParaRPr>
          </a:p>
          <a:p>
            <a:pPr lvl="0"/>
            <a:r>
              <a:rPr lang="zh-CN" altLang="en-US"/>
              <a:t>问题的核心与动机的核心？</a:t>
            </a:r>
            <a:endParaRPr lang="zh-CN" altLang="en-US"/>
          </a:p>
          <a:p>
            <a:pPr lvl="1"/>
            <a:r>
              <a:rPr lang="zh-CN" altLang="en-US"/>
              <a:t>只是法律合规性？</a:t>
            </a:r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后记：潘多拉魔盒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这次的风波，想必打醒了不少人</a:t>
            </a:r>
            <a:endParaRPr lang="zh-CN" altLang="en-US"/>
          </a:p>
          <a:p>
            <a:pPr lvl="1"/>
            <a:r>
              <a:rPr lang="zh-CN" altLang="en-US"/>
              <a:t>开放、平等、</a:t>
            </a:r>
            <a:r>
              <a:rPr lang="zh-CN" altLang="en-US">
                <a:sym typeface="+mn-ea"/>
              </a:rPr>
              <a:t>“</a:t>
            </a:r>
            <a:r>
              <a:rPr lang="zh-CN" altLang="en-US"/>
              <a:t>基于规则”的开源社区是否还在？</a:t>
            </a:r>
            <a:endParaRPr lang="zh-CN" altLang="en-US"/>
          </a:p>
          <a:p>
            <a:pPr lvl="1"/>
            <a:r>
              <a:rPr lang="en-US" altLang="zh-CN"/>
              <a:t>Linus Torvalds </a:t>
            </a:r>
            <a:r>
              <a:rPr lang="zh-CN" altLang="en-US"/>
              <a:t>等“开源教父”是否还是榜样？</a:t>
            </a:r>
            <a:endParaRPr lang="zh-CN" altLang="en-US"/>
          </a:p>
          <a:p>
            <a:pPr lvl="0"/>
            <a:r>
              <a:rPr lang="zh-CN" altLang="en-US"/>
              <a:t>潘多拉魔盒：后风波时代何去何从？</a:t>
            </a:r>
            <a:endParaRPr lang="zh-CN" altLang="en-US"/>
          </a:p>
          <a:p>
            <a:pPr lvl="1"/>
            <a:r>
              <a:rPr lang="zh-CN" altLang="en-US"/>
              <a:t>继续信任</a:t>
            </a:r>
            <a:r>
              <a:rPr lang="en-US" altLang="zh-CN"/>
              <a:t> Linux </a:t>
            </a:r>
            <a:r>
              <a:rPr lang="zh-CN" altLang="en-US"/>
              <a:t>基金会的公正？</a:t>
            </a:r>
            <a:endParaRPr lang="zh-CN" altLang="en-US"/>
          </a:p>
          <a:p>
            <a:pPr lvl="1"/>
            <a:r>
              <a:rPr lang="zh-CN" altLang="en-US"/>
              <a:t>抛弃</a:t>
            </a:r>
            <a:r>
              <a:rPr lang="en-US" altLang="zh-CN"/>
              <a:t> Linux </a:t>
            </a:r>
            <a:r>
              <a:rPr lang="zh-CN" altLang="en-US"/>
              <a:t>基金会另立国际化门户？</a:t>
            </a:r>
            <a:endParaRPr lang="zh-CN" altLang="en-US"/>
          </a:p>
          <a:p>
            <a:pPr lvl="1"/>
            <a:r>
              <a:rPr lang="zh-CN" altLang="en-US"/>
              <a:t>以此为据闭门造车（俄罗斯）？</a:t>
            </a:r>
            <a:endParaRPr lang="zh-CN" altLang="en-US"/>
          </a:p>
          <a:p>
            <a:pPr lvl="1"/>
            <a:r>
              <a:rPr lang="zh-CN" altLang="en-US"/>
              <a:t>诸多的迹象，都令人感到不安</a:t>
            </a:r>
            <a:endParaRPr lang="zh-CN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后记：认清错觉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规模性错觉：以</a:t>
            </a:r>
            <a:r>
              <a:rPr lang="en-US" altLang="zh-CN"/>
              <a:t> Linux </a:t>
            </a:r>
            <a:r>
              <a:rPr lang="zh-CN" altLang="en-US"/>
              <a:t>内核风波为例</a:t>
            </a:r>
            <a:endParaRPr lang="zh-CN" altLang="en-US"/>
          </a:p>
          <a:p>
            <a:pPr lvl="1"/>
            <a:r>
              <a:rPr lang="zh-CN" altLang="en-US"/>
              <a:t>俄罗斯同事们受到的歧视与排挤来自于谁？</a:t>
            </a:r>
            <a:endParaRPr lang="zh-CN" altLang="en-US"/>
          </a:p>
          <a:p>
            <a:pPr lvl="2"/>
            <a:r>
              <a:rPr lang="en-US" altLang="zh-CN"/>
              <a:t>Linux </a:t>
            </a:r>
            <a:r>
              <a:rPr lang="zh-CN" altLang="en-US"/>
              <a:t>基金会只是</a:t>
            </a:r>
            <a:r>
              <a:rPr lang="zh-CN" altLang="en-US" u="sng"/>
              <a:t>目前最有权威和资源最充足</a:t>
            </a:r>
            <a:r>
              <a:rPr lang="zh-CN" altLang="en-US"/>
              <a:t>的管理组织</a:t>
            </a:r>
            <a:endParaRPr lang="zh-CN" altLang="en-US"/>
          </a:p>
          <a:p>
            <a:pPr lvl="2"/>
            <a:r>
              <a:rPr lang="en-US" altLang="zh-CN"/>
              <a:t>Greg KH</a:t>
            </a:r>
            <a:r>
              <a:rPr lang="zh-CN" altLang="en-US"/>
              <a:t>、</a:t>
            </a:r>
            <a:r>
              <a:rPr lang="en-US" altLang="zh-CN"/>
              <a:t>Linus Torvalds </a:t>
            </a:r>
            <a:r>
              <a:rPr lang="zh-CN" altLang="en-US"/>
              <a:t>及</a:t>
            </a:r>
            <a:r>
              <a:rPr lang="en-US" altLang="zh-CN"/>
              <a:t> Krzysztof Kozlowski </a:t>
            </a:r>
            <a:r>
              <a:rPr lang="zh-CN" altLang="en-US"/>
              <a:t>等公然违反</a:t>
            </a:r>
            <a:r>
              <a:rPr lang="en-US" altLang="zh-CN"/>
              <a:t> Linux </a:t>
            </a:r>
            <a:r>
              <a:rPr lang="zh-CN" altLang="en-US"/>
              <a:t>社区行为守则的人</a:t>
            </a:r>
            <a:r>
              <a:rPr lang="zh-CN" altLang="en-US" u="sng"/>
              <a:t>仅代表社区中的极少数</a:t>
            </a:r>
            <a:endParaRPr lang="zh-CN" altLang="en-US" u="sng"/>
          </a:p>
          <a:p>
            <a:pPr lvl="1"/>
            <a:r>
              <a:rPr lang="zh-CN" altLang="en-US"/>
              <a:t>技术与管理性权威过度放大了</a:t>
            </a:r>
            <a:r>
              <a:rPr lang="en-US" altLang="zh-CN"/>
              <a:t> Linux </a:t>
            </a:r>
            <a:r>
              <a:rPr lang="zh-CN" altLang="en-US"/>
              <a:t>内核中部分</a:t>
            </a:r>
            <a:br>
              <a:rPr lang="zh-CN" altLang="en-US"/>
            </a:br>
            <a:r>
              <a:rPr lang="zh-CN" altLang="en-US"/>
              <a:t>组织与人员的实际影响</a:t>
            </a:r>
            <a:endParaRPr lang="zh-CN" altLang="en-US"/>
          </a:p>
          <a:p>
            <a:pPr lvl="0"/>
            <a:r>
              <a:rPr lang="zh-CN" altLang="en-US"/>
              <a:t>换言之：此次风波决不昭示对国际社区的</a:t>
            </a:r>
            <a:br>
              <a:rPr lang="zh-CN" altLang="en-US"/>
            </a:br>
            <a:r>
              <a:rPr lang="zh-CN" altLang="en-US"/>
              <a:t>彻底不信任与抛弃</a:t>
            </a:r>
            <a:endParaRPr lang="zh-CN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后记：风波后的信创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/>
              <a:t>此事</a:t>
            </a:r>
            <a:r>
              <a:rPr lang="zh-CN" altLang="en-US"/>
              <a:t>对信创核心之“自主可控”无疑是正向反馈</a:t>
            </a:r>
            <a:endParaRPr lang="zh-CN" altLang="en-US"/>
          </a:p>
          <a:p>
            <a:pPr lvl="1"/>
            <a:r>
              <a:rPr lang="zh-CN" altLang="en-US"/>
              <a:t>但证明自主可控的必要性就足够了吗？</a:t>
            </a:r>
            <a:endParaRPr lang="zh-CN" altLang="en-US"/>
          </a:p>
          <a:p>
            <a:pPr lvl="1"/>
            <a:r>
              <a:rPr lang="zh-CN" altLang="en-US"/>
              <a:t>尚且不论我们是否已经实现了自主可控</a:t>
            </a:r>
            <a:endParaRPr lang="zh-CN" altLang="en-US"/>
          </a:p>
          <a:p>
            <a:pPr lvl="0"/>
            <a:r>
              <a:rPr lang="zh-CN" altLang="en-US" u="sng"/>
              <a:t>答案是否定的</a:t>
            </a:r>
            <a:endParaRPr lang="zh-CN" altLang="en-US" u="sng"/>
          </a:p>
          <a:p>
            <a:pPr lvl="1"/>
            <a:r>
              <a:rPr lang="zh-CN" altLang="en-US"/>
              <a:t>自主可控绝不等同亦不依赖于“闭门造车”</a:t>
            </a:r>
            <a:endParaRPr lang="zh-CN" altLang="en-US"/>
          </a:p>
          <a:p>
            <a:pPr lvl="1"/>
            <a:r>
              <a:rPr lang="en-US" altLang="zh-CN"/>
              <a:t>Linux </a:t>
            </a:r>
            <a:r>
              <a:rPr lang="zh-CN" altLang="en-US"/>
              <a:t>乃至操作系统产品大量依赖于国际上诸多</a:t>
            </a:r>
            <a:br>
              <a:rPr lang="zh-CN" altLang="en-US"/>
            </a:br>
            <a:r>
              <a:rPr lang="zh-CN" altLang="en-US"/>
              <a:t>开发者的知识与劳动</a:t>
            </a:r>
            <a:r>
              <a:rPr lang="zh-CN" altLang="en-US" u="sng">
                <a:solidFill>
                  <a:srgbClr val="CA463A"/>
                </a:solidFill>
              </a:rPr>
              <a:t>（国产</a:t>
            </a:r>
            <a:r>
              <a:rPr lang="en-US" altLang="zh-CN" u="sng">
                <a:solidFill>
                  <a:srgbClr val="CA463A"/>
                </a:solidFill>
              </a:rPr>
              <a:t> != </a:t>
            </a:r>
            <a:r>
              <a:rPr lang="zh-CN" altLang="en-US" u="sng">
                <a:solidFill>
                  <a:srgbClr val="CA463A"/>
                </a:solidFill>
              </a:rPr>
              <a:t>包揽）</a:t>
            </a:r>
            <a:endParaRPr lang="zh-CN" altLang="en-US"/>
          </a:p>
          <a:p>
            <a:pPr lvl="1"/>
            <a:r>
              <a:rPr lang="zh-CN" altLang="en-US"/>
              <a:t>必须诚实看待并积极支持国际技术协作</a:t>
            </a:r>
            <a:endParaRPr lang="zh-CN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后记：最后两句忠告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此事给我带来的不安非常深刻</a:t>
            </a:r>
            <a:endParaRPr lang="zh-CN" altLang="en-US"/>
          </a:p>
          <a:p>
            <a:r>
              <a:rPr lang="zh-CN" altLang="en-US"/>
              <a:t>勿食人血馒头</a:t>
            </a:r>
            <a:endParaRPr lang="zh-CN" altLang="en-US"/>
          </a:p>
          <a:p>
            <a:pPr lvl="1"/>
            <a:r>
              <a:rPr lang="en-US" altLang="zh-CN"/>
              <a:t>Linux </a:t>
            </a:r>
            <a:r>
              <a:rPr lang="zh-CN" altLang="en-US"/>
              <a:t>内核风波应是鼓励坚持国际协作的动力</a:t>
            </a:r>
            <a:endParaRPr lang="zh-CN" altLang="en-US"/>
          </a:p>
          <a:p>
            <a:pPr lvl="1"/>
            <a:r>
              <a:rPr lang="zh-CN" altLang="en-US"/>
              <a:t>趁机大打民族牌、鼓吹“唯中国”技术投机行为不可取</a:t>
            </a:r>
            <a:endParaRPr lang="zh-CN" altLang="en-US"/>
          </a:p>
          <a:p>
            <a:pPr lvl="0"/>
            <a:r>
              <a:rPr lang="zh-CN" altLang="en-US" sz="2800"/>
              <a:t>保持团结，积极斗争</a:t>
            </a:r>
            <a:endParaRPr lang="zh-CN" altLang="en-US" sz="2800"/>
          </a:p>
          <a:p>
            <a:pPr lvl="1"/>
            <a:r>
              <a:rPr lang="zh-CN" altLang="en-US"/>
              <a:t>忘记几个偶像，少拜几个神仙，杜绝危机娱乐化</a:t>
            </a:r>
            <a:endParaRPr lang="zh-CN" altLang="en-US"/>
          </a:p>
          <a:p>
            <a:pPr lvl="1"/>
            <a:r>
              <a:rPr lang="zh-CN" altLang="en-US"/>
              <a:t>打响我们的名号，维持我们的名誉，争取更大</a:t>
            </a:r>
            <a:br>
              <a:rPr lang="zh-CN" altLang="en-US"/>
            </a:br>
            <a:r>
              <a:rPr lang="zh-CN" altLang="en-US"/>
              <a:t>话语权与生存空间</a:t>
            </a:r>
            <a:endParaRPr lang="zh-CN" altLang="en-US"/>
          </a:p>
          <a:p>
            <a:pPr lvl="1"/>
            <a:endParaRPr lang="zh-CN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300"/>
              </a:spcBef>
            </a:pPr>
            <a:r>
              <a:rPr lang="zh-CN" altLang="en-US" dirty="0">
                <a:latin typeface="MiSans Demibold" charset="-122"/>
                <a:ea typeface="MiSans Demibold" charset="-122"/>
                <a:sym typeface="+mn-ea"/>
              </a:rPr>
              <a:t>议程与活动一览</a:t>
            </a:r>
            <a:endParaRPr lang="zh-CN" altLang="en-US" sz="2400" dirty="0">
              <a:latin typeface="MiSans Demibold" charset="-122"/>
              <a:ea typeface="MiSans Demibold" charset="-122"/>
              <a:sym typeface="+mn-e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今日食谱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主题：社区建设、参与与新挑战</a:t>
            </a:r>
            <a:endParaRPr lang="zh-CN" altLang="en-US"/>
          </a:p>
          <a:p>
            <a:pPr lvl="1"/>
            <a:r>
              <a:rPr lang="en-US" altLang="zh-CN"/>
              <a:t>LZUOSS </a:t>
            </a:r>
            <a:r>
              <a:rPr lang="zh-CN" altLang="en-US"/>
              <a:t>的历史沿革</a:t>
            </a:r>
            <a:endParaRPr lang="zh-CN" altLang="en-US"/>
          </a:p>
          <a:p>
            <a:pPr lvl="1"/>
            <a:r>
              <a:rPr lang="en-US" altLang="zh-CN"/>
              <a:t>Linux </a:t>
            </a:r>
            <a:r>
              <a:rPr lang="zh-CN" altLang="en-US"/>
              <a:t>上游贡献（网卡驱动）</a:t>
            </a:r>
            <a:endParaRPr lang="zh-CN" altLang="en-US"/>
          </a:p>
          <a:p>
            <a:pPr lvl="0"/>
            <a:r>
              <a:rPr lang="zh-CN" altLang="en-US"/>
              <a:t>分享环节后</a:t>
            </a:r>
            <a:endParaRPr lang="zh-CN" altLang="en-US"/>
          </a:p>
          <a:p>
            <a:pPr lvl="1"/>
            <a:r>
              <a:rPr lang="zh-CN" altLang="en-US"/>
              <a:t>安同</a:t>
            </a:r>
            <a:r>
              <a:rPr lang="en-US" altLang="zh-CN"/>
              <a:t> OS </a:t>
            </a:r>
            <a:r>
              <a:rPr lang="zh-CN" altLang="en-US"/>
              <a:t>装机工作坊</a:t>
            </a:r>
            <a:r>
              <a:rPr lang="en-US" altLang="zh-CN"/>
              <a:t> (Install Party)</a:t>
            </a:r>
            <a:endParaRPr lang="en-US" altLang="zh-CN"/>
          </a:p>
          <a:p>
            <a:pPr lvl="1"/>
            <a:r>
              <a:rPr lang="zh-CN" altLang="en-US"/>
              <a:t>设备展示</a:t>
            </a:r>
            <a:endParaRPr lang="zh-CN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300"/>
              </a:spcBef>
            </a:pPr>
            <a:r>
              <a:rPr lang="zh-CN" altLang="en-US" dirty="0">
                <a:latin typeface="MiSans Demibold" charset="-122"/>
                <a:ea typeface="MiSans Demibold" charset="-122"/>
                <a:sym typeface="+mn-ea"/>
              </a:rPr>
              <a:t>感谢捧场！</a:t>
            </a:r>
            <a:endParaRPr lang="zh-CN" altLang="en-US" sz="2400" dirty="0">
              <a:latin typeface="MiSans Demibold" charset="-122"/>
              <a:ea typeface="MiSans Demibold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811530" y="579755"/>
            <a:ext cx="9329358" cy="5400000"/>
            <a:chOff x="8657" y="1074"/>
            <a:chExt cx="13011" cy="7531"/>
          </a:xfrm>
        </p:grpSpPr>
        <p:pic>
          <p:nvPicPr>
            <p:cNvPr id="7" name="图片 6" descr="/home/mingcongbai/文档/AOSC/Campus Events/20241020 - NIT/icons/bilibili.svgbilibili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8662" y="3262"/>
              <a:ext cx="1185" cy="1185"/>
            </a:xfrm>
            <a:prstGeom prst="rect">
              <a:avLst/>
            </a:prstGeom>
          </p:spPr>
        </p:pic>
        <p:pic>
          <p:nvPicPr>
            <p:cNvPr id="8" name="图片 7" descr="/home/mingcongbai/文档/AOSC/Campus Events/20241020 - NIT/icons/globe-solid.svgglobe-solid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662" y="1074"/>
              <a:ext cx="1185" cy="1185"/>
            </a:xfrm>
            <a:prstGeom prst="rect">
              <a:avLst/>
            </a:prstGeom>
          </p:spPr>
        </p:pic>
        <p:pic>
          <p:nvPicPr>
            <p:cNvPr id="9" name="图片 8" descr="/home/mingcongbai/文档/AOSC/Campus Events/20241020 - NIT/icons/qq.svgqq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4" r="44"/>
            <a:stretch>
              <a:fillRect/>
            </a:stretch>
          </p:blipFill>
          <p:spPr>
            <a:xfrm>
              <a:off x="15259" y="3303"/>
              <a:ext cx="1185" cy="1355"/>
            </a:xfrm>
            <a:prstGeom prst="rect">
              <a:avLst/>
            </a:prstGeom>
          </p:spPr>
        </p:pic>
        <p:pic>
          <p:nvPicPr>
            <p:cNvPr id="11" name="图片 10" descr="/home/mingcongbai/文档/AOSC/Campus Events/20241020 - NIT/icons/weibo.svgweibo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662" y="5279"/>
              <a:ext cx="1355" cy="1355"/>
            </a:xfrm>
            <a:prstGeom prst="rect">
              <a:avLst/>
            </a:prstGeom>
          </p:spPr>
        </p:pic>
        <p:pic>
          <p:nvPicPr>
            <p:cNvPr id="12" name="图片 11" descr="/home/mingcongbai/文档/AOSC/Campus Events/20241020 - NIT/icons/weixin.svgweixin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57" r="57"/>
            <a:stretch>
              <a:fillRect/>
            </a:stretch>
          </p:blipFill>
          <p:spPr>
            <a:xfrm>
              <a:off x="8657" y="7551"/>
              <a:ext cx="1185" cy="1054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6750" y="1252"/>
              <a:ext cx="49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x-none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</a:rPr>
                <a:t>@AOSC-Dev</a:t>
              </a:r>
              <a:endParaRPr lang="x-none" altLang="zh-CN" sz="2400">
                <a:solidFill>
                  <a:schemeClr val="tx1"/>
                </a:solidFill>
                <a:latin typeface="MiSans Demibold" charset="-122"/>
                <a:ea typeface="MiSans Demibold" charset="-122"/>
              </a:endParaRPr>
            </a:p>
          </p:txBody>
        </p:sp>
        <p:pic>
          <p:nvPicPr>
            <p:cNvPr id="19" name="图片 18" descr="/home/mingcongbai/文档/AOSC/Campus Events/20241020 - NIT/icons/github.svggithub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259" y="1074"/>
              <a:ext cx="1185" cy="1224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0282" y="1233"/>
              <a:ext cx="434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x-none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</a:rPr>
                <a:t>aosc.io</a:t>
              </a:r>
              <a:endParaRPr lang="x-none" altLang="zh-CN" sz="2400">
                <a:solidFill>
                  <a:schemeClr val="tx1"/>
                </a:solidFill>
                <a:latin typeface="MiSans Demibold" charset="-122"/>
                <a:ea typeface="MiSans Demibold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282" y="3327"/>
              <a:ext cx="434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@</a:t>
              </a:r>
              <a:r>
                <a:rPr lang="zh-CN" altLang="x-none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安同开源社区</a:t>
              </a:r>
              <a:endParaRPr lang="zh-CN" altLang="x-none" sz="2400">
                <a:solidFill>
                  <a:schemeClr val="tx1"/>
                </a:solidFill>
                <a:latin typeface="MiSans Demibold" charset="-122"/>
                <a:ea typeface="MiSans Demibold" charset="-122"/>
                <a:cs typeface="MiSans Demibold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0284" y="5518"/>
              <a:ext cx="434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@</a:t>
              </a:r>
              <a:r>
                <a:rPr lang="zh-CN" altLang="x-none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安同开源</a:t>
              </a:r>
              <a:endParaRPr lang="zh-CN" altLang="x-none" sz="2400">
                <a:solidFill>
                  <a:schemeClr val="tx1"/>
                </a:solidFill>
                <a:latin typeface="MiSans Demibold" charset="-122"/>
                <a:ea typeface="MiSans Demibold" charset="-122"/>
                <a:cs typeface="MiSans Demibold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284" y="7642"/>
              <a:ext cx="538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x-none" sz="2400">
                  <a:solidFill>
                    <a:schemeClr val="tx1"/>
                  </a:solidFill>
                  <a:latin typeface="MiSans Semibold" charset="-122"/>
                  <a:ea typeface="MiSans Semibold" charset="-122"/>
                </a:rPr>
                <a:t>公众号：安同开源</a:t>
              </a:r>
              <a:endParaRPr lang="zh-CN" altLang="x-none" sz="2400">
                <a:solidFill>
                  <a:schemeClr val="tx1"/>
                </a:solidFill>
                <a:latin typeface="MiSans Semibold" charset="-122"/>
                <a:ea typeface="MiSans Semibold" charset="-122"/>
              </a:endParaRPr>
            </a:p>
          </p:txBody>
        </p:sp>
        <p:pic>
          <p:nvPicPr>
            <p:cNvPr id="27" name="图片 26" descr="/home/mingcongbai/文档/AOSC/Campus Events/202403 - LCPU: Towards Modern Distro/qrcodes/qq-qr.pngqq-qr"/>
            <p:cNvPicPr>
              <a:picLocks noChangeAspect="1"/>
            </p:cNvPicPr>
            <p:nvPr/>
          </p:nvPicPr>
          <p:blipFill>
            <a:blip r:embed="rId13"/>
            <a:srcRect t="2" b="2"/>
            <a:stretch>
              <a:fillRect/>
            </a:stretch>
          </p:blipFill>
          <p:spPr>
            <a:xfrm>
              <a:off x="16885" y="3177"/>
              <a:ext cx="3726" cy="37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安同开源社区</a:t>
            </a:r>
            <a:r>
              <a:rPr altLang="zh-CN"/>
              <a:t> (AOSC)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活跃于互联网的公开社群</a:t>
            </a:r>
            <a:endParaRPr lang="zh-CN" altLang="en-US"/>
          </a:p>
          <a:p>
            <a:pPr lvl="0"/>
            <a:r>
              <a:rPr lang="zh-CN"/>
              <a:t>志愿驱动</a:t>
            </a:r>
            <a:endParaRPr lang="zh-CN"/>
          </a:p>
          <a:p>
            <a:pPr lvl="1"/>
            <a:r>
              <a:rPr lang="zh-CN"/>
              <a:t>社区不为任何贡献者提供物质回报</a:t>
            </a:r>
            <a:endParaRPr lang="zh-CN"/>
          </a:p>
          <a:p>
            <a:pPr lvl="1"/>
            <a:r>
              <a:rPr lang="zh-CN"/>
              <a:t>多年来得到许多单位、院校与社团的支持</a:t>
            </a:r>
            <a:endParaRPr lang="zh-CN"/>
          </a:p>
          <a:p>
            <a:pPr lvl="0"/>
            <a:r>
              <a:rPr lang="zh-CN"/>
              <a:t>项目驱动</a:t>
            </a:r>
            <a:endParaRPr lang="zh-CN"/>
          </a:p>
          <a:p>
            <a:pPr lvl="1"/>
            <a:r>
              <a:rPr lang="zh-CN"/>
              <a:t>安同</a:t>
            </a:r>
            <a:r>
              <a:rPr lang="en-US" altLang="zh-CN" sz="1200"/>
              <a:t> </a:t>
            </a:r>
            <a:r>
              <a:rPr lang="en-US" altLang="zh-CN"/>
              <a:t>OS</a:t>
            </a:r>
            <a:r>
              <a:rPr lang="zh-CN" altLang="en-US"/>
              <a:t>：开箱即用、生产力为先的</a:t>
            </a:r>
            <a:r>
              <a:rPr lang="en-US" altLang="zh-CN"/>
              <a:t> Linux </a:t>
            </a:r>
            <a:r>
              <a:rPr lang="zh-CN" altLang="en-US"/>
              <a:t>发行版</a:t>
            </a:r>
            <a:endParaRPr lang="zh-CN" altLang="en-US"/>
          </a:p>
          <a:p>
            <a:pPr lvl="1"/>
            <a:r>
              <a:rPr lang="zh-CN" altLang="en-US"/>
              <a:t>围绕系统项目的</a:t>
            </a:r>
            <a:r>
              <a:rPr lang="en-US" altLang="zh-CN"/>
              <a:t> 114514 </a:t>
            </a:r>
            <a:r>
              <a:rPr lang="zh-CN" altLang="en-US"/>
              <a:t>个周边项目</a:t>
            </a:r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安同</a:t>
            </a:r>
            <a:r>
              <a:rPr altLang="zh-CN" sz="2220"/>
              <a:t> </a:t>
            </a:r>
            <a:r>
              <a:rPr altLang="zh-CN"/>
              <a:t>OS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主要面向个人桌面设备的</a:t>
            </a:r>
            <a:r>
              <a:rPr lang="en-US" altLang="zh-CN"/>
              <a:t> Linux </a:t>
            </a:r>
            <a:r>
              <a:rPr lang="zh-CN" altLang="en-US"/>
              <a:t>发行版</a:t>
            </a:r>
            <a:endParaRPr lang="zh-CN" altLang="en-US"/>
          </a:p>
          <a:p>
            <a:pPr lvl="1"/>
            <a:r>
              <a:rPr lang="zh-CN" altLang="en-US"/>
              <a:t>自</a:t>
            </a:r>
            <a:r>
              <a:rPr lang="en-US" altLang="zh-CN"/>
              <a:t> 2014 </a:t>
            </a:r>
            <a:r>
              <a:rPr lang="zh-CN" altLang="en-US"/>
              <a:t>年起为独立构建的“根发行版”</a:t>
            </a:r>
            <a:endParaRPr lang="zh-CN" altLang="en-US"/>
          </a:p>
          <a:p>
            <a:pPr lvl="1"/>
            <a:r>
              <a:rPr lang="zh-CN" altLang="en-US"/>
              <a:t>“开箱即用”：装上就能用，用了都说好（咳咳）</a:t>
            </a:r>
            <a:endParaRPr lang="zh-CN" altLang="en-US"/>
          </a:p>
          <a:p>
            <a:pPr lvl="1"/>
            <a:r>
              <a:rPr lang="zh-CN" altLang="en-US"/>
              <a:t>中文本地化：中文母语主导社区、界面及支持语言</a:t>
            </a:r>
            <a:endParaRPr lang="zh-CN" altLang="en-US"/>
          </a:p>
          <a:p>
            <a:pPr lvl="1"/>
            <a:r>
              <a:rPr lang="zh-CN" altLang="en-US"/>
              <a:t>易于管理：管理耗时 --，使用时间 ++</a:t>
            </a:r>
            <a:endParaRPr lang="zh-CN" altLang="en-US"/>
          </a:p>
          <a:p>
            <a:pPr lvl="1"/>
            <a:r>
              <a:rPr lang="zh-CN" altLang="en-US"/>
              <a:t>友好支持：鼓励开发者与用户形成积极互助</a:t>
            </a:r>
            <a:endParaRPr lang="zh-CN" altLang="en-US"/>
          </a:p>
          <a:p>
            <a:pPr lvl="1"/>
            <a:r>
              <a:rPr lang="zh-CN" altLang="en-US"/>
              <a:t>兼容性：努力抹平发行版碎片化下的兼容性鸿沟</a:t>
            </a:r>
            <a:endParaRPr lang="zh-CN" altLang="en-US"/>
          </a:p>
        </p:txBody>
      </p:sp>
      <p:pic>
        <p:nvPicPr>
          <p:cNvPr id="5" name="图片 4" descr="aosc-os-kinfocenter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20355" y="215265"/>
            <a:ext cx="3159125" cy="3159125"/>
          </a:xfrm>
          <a:prstGeom prst="rect">
            <a:avLst/>
          </a:prstGeom>
          <a:effectLst>
            <a:outerShdw blurRad="1651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>
                <a:sym typeface="+mn-ea"/>
              </a:rPr>
              <a:t>安同</a:t>
            </a:r>
            <a:r>
              <a:rPr altLang="zh-CN" sz="2220">
                <a:sym typeface="+mn-ea"/>
              </a:rPr>
              <a:t> </a:t>
            </a:r>
            <a:r>
              <a:rPr altLang="zh-CN">
                <a:sym typeface="+mn-ea"/>
              </a:rPr>
              <a:t>OS</a:t>
            </a:r>
            <a:r>
              <a:rPr altLang="zh-CN" sz="2220">
                <a:sym typeface="+mn-ea"/>
              </a:rPr>
              <a:t> </a:t>
            </a:r>
            <a:r>
              <a:rPr lang="zh-CN" altLang="en-US">
                <a:sym typeface="+mn-ea"/>
              </a:rPr>
              <a:t>之设计思想</a:t>
            </a:r>
            <a:endParaRPr lang="zh-CN" altLang="en-US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系统架构：简化、可控、调优</a:t>
            </a:r>
            <a:endParaRPr lang="zh-CN" altLang="en-US"/>
          </a:p>
          <a:p>
            <a:pPr lvl="1"/>
            <a:r>
              <a:rPr lang="zh-CN" altLang="en-US"/>
              <a:t>依赖设计：不拆包，用户安装软件时获取所有特性</a:t>
            </a:r>
            <a:endParaRPr lang="zh-CN" altLang="en-US"/>
          </a:p>
          <a:p>
            <a:pPr lvl="1"/>
            <a:r>
              <a:rPr lang="zh-CN" altLang="en-US"/>
              <a:t>补丁管理：维护发行版关键在于管控特性与设计</a:t>
            </a:r>
            <a:endParaRPr lang="zh-CN" altLang="en-US"/>
          </a:p>
          <a:p>
            <a:pPr lvl="1"/>
            <a:r>
              <a:rPr lang="zh-CN" altLang="en-US"/>
              <a:t>配置调优：“原装进口”可休矣</a:t>
            </a:r>
            <a:endParaRPr lang="zh-CN" altLang="en-US"/>
          </a:p>
          <a:p>
            <a:r>
              <a:rPr lang="zh-CN" altLang="en-US"/>
              <a:t>管理工具：因地制宜</a:t>
            </a:r>
            <a:endParaRPr lang="zh-CN" altLang="en-US"/>
          </a:p>
          <a:p>
            <a:pPr lvl="1"/>
            <a:r>
              <a:rPr lang="zh-CN" altLang="en-US"/>
              <a:t>通过设计专用工具降低维护成本和心智负担 (oma)</a:t>
            </a:r>
            <a:endParaRPr lang="zh-CN" altLang="en-US"/>
          </a:p>
          <a:p>
            <a:r>
              <a:rPr lang="zh-CN" altLang="en-US"/>
              <a:t>上游耕耘：主观能动性与观点沟通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port-tiers.zh-c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287020"/>
            <a:ext cx="11520170" cy="65824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/home/mingcongbai/文档/AOSC/Campus Events/20241110 - LZUOSS/graphics/sys-iteration-cycles.zh-cn.pngsys-iteration-cycles.zh-cn"/>
          <p:cNvPicPr>
            <a:picLocks noChangeAspect="1"/>
          </p:cNvPicPr>
          <p:nvPr/>
        </p:nvPicPr>
        <p:blipFill>
          <a:blip r:embed="rId2"/>
          <a:srcRect t="8" b="8"/>
          <a:stretch>
            <a:fillRect/>
          </a:stretch>
        </p:blipFill>
        <p:spPr>
          <a:xfrm>
            <a:off x="0" y="1295400"/>
            <a:ext cx="11520170" cy="44678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起源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/>
              <a:t>雏形：安同开发团队</a:t>
            </a:r>
            <a:r>
              <a:rPr lang="en-US" altLang="zh-CN"/>
              <a:t> (2011)</a:t>
            </a:r>
            <a:endParaRPr lang="zh-CN"/>
          </a:p>
          <a:p>
            <a:pPr lvl="1"/>
            <a:r>
              <a:rPr lang="zh-CN"/>
              <a:t>三名初三同学创建</a:t>
            </a:r>
            <a:endParaRPr lang="zh-CN"/>
          </a:p>
          <a:p>
            <a:pPr lvl="1"/>
            <a:r>
              <a:rPr lang="zh-CN"/>
              <a:t>从《乔布斯传》到“为中国创造”</a:t>
            </a:r>
            <a:endParaRPr lang="zh-CN"/>
          </a:p>
          <a:p>
            <a:pPr lvl="0"/>
            <a:r>
              <a:rPr lang="zh-CN" altLang="en-US"/>
              <a:t>社区：公开化、扁平化的互联网“社团”</a:t>
            </a:r>
            <a:r>
              <a:rPr lang="en-US" altLang="zh-CN"/>
              <a:t> (2012)</a:t>
            </a:r>
            <a:endParaRPr lang="zh-CN" altLang="en-US"/>
          </a:p>
          <a:p>
            <a:pPr lvl="1"/>
            <a:r>
              <a:rPr lang="zh-CN" altLang="en-US"/>
              <a:t>从官僚走向玻璃心，再走向自闭</a:t>
            </a:r>
            <a:endParaRPr lang="zh-CN" altLang="en-US"/>
          </a:p>
          <a:p>
            <a:pPr lvl="1"/>
            <a:r>
              <a:rPr lang="en-US" altLang="zh-CN"/>
              <a:t>2023 </a:t>
            </a:r>
            <a:r>
              <a:rPr lang="zh-CN" altLang="en-US"/>
              <a:t>年：重启外联、外宣活动</a:t>
            </a:r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OGI3OTc0MWJjMGM1MTkyMGIzOTE1MjY3NjhjODVkZjc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efault">
      <a:majorFont>
        <a:latin typeface="Open Sans"/>
        <a:ea typeface="Noto Sans CJK SC"/>
        <a:cs typeface=""/>
      </a:majorFont>
      <a:minorFont>
        <a:latin typeface="Open Sans"/>
        <a:ea typeface="Noto Sans CJK SC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aoscc-2024-template-v5</Template>
  <TotalTime>0</TotalTime>
  <Words>3421</Words>
  <Application>WPS 演示</Application>
  <PresentationFormat>自定义</PresentationFormat>
  <Paragraphs>285</Paragraphs>
  <Slides>38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6" baseType="lpstr">
      <vt:lpstr>Arial</vt:lpstr>
      <vt:lpstr>宋体</vt:lpstr>
      <vt:lpstr>Wingdings</vt:lpstr>
      <vt:lpstr>MiSans</vt:lpstr>
      <vt:lpstr>MiSans Demibold</vt:lpstr>
      <vt:lpstr>DejaVu Sans</vt:lpstr>
      <vt:lpstr>MiSans Medium</vt:lpstr>
      <vt:lpstr>MiSans Normal</vt:lpstr>
      <vt:lpstr>Open Sans</vt:lpstr>
      <vt:lpstr>微软雅黑</vt:lpstr>
      <vt:lpstr>方正黑体_GBK</vt:lpstr>
      <vt:lpstr>宋体</vt:lpstr>
      <vt:lpstr>Arial Unicode MS</vt:lpstr>
      <vt:lpstr>等线</vt:lpstr>
      <vt:lpstr>East Syriac Adiabene</vt:lpstr>
      <vt:lpstr>方正书宋_GBK</vt:lpstr>
      <vt:lpstr>MiSans Semibold</vt:lpstr>
      <vt:lpstr>Office 主题​​</vt:lpstr>
      <vt:lpstr>草根社区在信创时代</vt:lpstr>
      <vt:lpstr>各位好呀！</vt:lpstr>
      <vt:lpstr>自我介绍</vt:lpstr>
      <vt:lpstr>安同开源社区 (AOSC)</vt:lpstr>
      <vt:lpstr>AOSC: 安同 OS</vt:lpstr>
      <vt:lpstr>AOSC: 安同 OS 之设计思想</vt:lpstr>
      <vt:lpstr>PowerPoint 演示文稿</vt:lpstr>
      <vt:lpstr>PowerPoint 演示文稿</vt:lpstr>
      <vt:lpstr>AOSC: 起源</vt:lpstr>
      <vt:lpstr>AOSC: 安于同学合作</vt:lpstr>
      <vt:lpstr>AOSC: 文化工作</vt:lpstr>
      <vt:lpstr>PowerPoint 演示文稿</vt:lpstr>
      <vt:lpstr>PowerPoint 演示文稿</vt:lpstr>
      <vt:lpstr>AOSC: 社会工作</vt:lpstr>
      <vt:lpstr>PowerPoint 演示文稿</vt:lpstr>
      <vt:lpstr>AOSC: 管理结构</vt:lpstr>
      <vt:lpstr>PowerPoint 演示文稿</vt:lpstr>
      <vt:lpstr>民间计算机爱好团体与社区</vt:lpstr>
      <vt:lpstr>体制化、社会化与再次体制化</vt:lpstr>
      <vt:lpstr>信创：基本定义</vt:lpstr>
      <vt:lpstr>PowerPoint 演示文稿</vt:lpstr>
      <vt:lpstr>信创：谁在参与？</vt:lpstr>
      <vt:lpstr>信创：我们的实践</vt:lpstr>
      <vt:lpstr>安同 OS 信创说</vt:lpstr>
      <vt:lpstr>PowerPoint 演示文稿</vt:lpstr>
      <vt:lpstr>信创：属于我们的未来？</vt:lpstr>
      <vt:lpstr>信创：行动派指南</vt:lpstr>
      <vt:lpstr>信创：行动派指南（续）</vt:lpstr>
      <vt:lpstr>PowerPoint 演示文稿</vt:lpstr>
      <vt:lpstr>后记：Linux 内核“合规要求”事件</vt:lpstr>
      <vt:lpstr>后记：潘多拉魔盒</vt:lpstr>
      <vt:lpstr>后记：认清错觉</vt:lpstr>
      <vt:lpstr>后记：风波后的信创</vt:lpstr>
      <vt:lpstr>后记：最后两句忠告</vt:lpstr>
      <vt:lpstr>PowerPoint 演示文稿</vt:lpstr>
      <vt:lpstr>今日食谱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嘟嘟 老</dc:creator>
  <cp:lastModifiedBy>mingcongbai</cp:lastModifiedBy>
  <cp:revision>191</cp:revision>
  <dcterms:created xsi:type="dcterms:W3CDTF">2024-11-09T16:15:43Z</dcterms:created>
  <dcterms:modified xsi:type="dcterms:W3CDTF">2024-11-09T16:15:43Z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2052-12.8.2.18605</vt:lpwstr>
  </property>
</Properties>
</file>